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111"/>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464" r:id="rId15"/>
    <p:sldId id="258" r:id="rId16"/>
    <p:sldId id="259" r:id="rId17"/>
    <p:sldId id="271" r:id="rId18"/>
    <p:sldId id="272" r:id="rId19"/>
    <p:sldId id="273" r:id="rId20"/>
    <p:sldId id="274" r:id="rId21"/>
    <p:sldId id="275" r:id="rId22"/>
    <p:sldId id="276" r:id="rId23"/>
    <p:sldId id="277" r:id="rId24"/>
    <p:sldId id="405" r:id="rId25"/>
    <p:sldId id="343" r:id="rId26"/>
    <p:sldId id="465" r:id="rId27"/>
    <p:sldId id="346" r:id="rId28"/>
    <p:sldId id="408" r:id="rId29"/>
    <p:sldId id="407" r:id="rId30"/>
    <p:sldId id="478" r:id="rId31"/>
    <p:sldId id="410" r:id="rId32"/>
    <p:sldId id="466" r:id="rId33"/>
    <p:sldId id="344" r:id="rId34"/>
    <p:sldId id="409" r:id="rId35"/>
    <p:sldId id="406" r:id="rId36"/>
    <p:sldId id="412" r:id="rId37"/>
    <p:sldId id="417" r:id="rId38"/>
    <p:sldId id="349" r:id="rId39"/>
    <p:sldId id="419" r:id="rId40"/>
    <p:sldId id="347" r:id="rId41"/>
    <p:sldId id="418" r:id="rId42"/>
    <p:sldId id="348" r:id="rId43"/>
    <p:sldId id="413" r:id="rId44"/>
    <p:sldId id="342" r:id="rId45"/>
    <p:sldId id="475" r:id="rId46"/>
    <p:sldId id="476" r:id="rId47"/>
    <p:sldId id="415" r:id="rId48"/>
    <p:sldId id="416" r:id="rId49"/>
    <p:sldId id="414" r:id="rId50"/>
    <p:sldId id="420" r:id="rId51"/>
    <p:sldId id="421" r:id="rId52"/>
    <p:sldId id="422" r:id="rId53"/>
    <p:sldId id="467" r:id="rId54"/>
    <p:sldId id="468" r:id="rId55"/>
    <p:sldId id="351" r:id="rId56"/>
    <p:sldId id="469" r:id="rId57"/>
    <p:sldId id="470" r:id="rId58"/>
    <p:sldId id="352" r:id="rId59"/>
    <p:sldId id="481" r:id="rId60"/>
    <p:sldId id="353" r:id="rId61"/>
    <p:sldId id="423" r:id="rId62"/>
    <p:sldId id="356" r:id="rId63"/>
    <p:sldId id="430" r:id="rId64"/>
    <p:sldId id="433" r:id="rId65"/>
    <p:sldId id="432" r:id="rId66"/>
    <p:sldId id="434" r:id="rId67"/>
    <p:sldId id="377" r:id="rId68"/>
    <p:sldId id="436" r:id="rId69"/>
    <p:sldId id="437" r:id="rId70"/>
    <p:sldId id="359" r:id="rId71"/>
    <p:sldId id="438" r:id="rId72"/>
    <p:sldId id="360" r:id="rId73"/>
    <p:sldId id="440" r:id="rId74"/>
    <p:sldId id="439" r:id="rId75"/>
    <p:sldId id="477" r:id="rId76"/>
    <p:sldId id="362" r:id="rId77"/>
    <p:sldId id="456" r:id="rId78"/>
    <p:sldId id="457" r:id="rId79"/>
    <p:sldId id="458" r:id="rId80"/>
    <p:sldId id="363" r:id="rId81"/>
    <p:sldId id="453" r:id="rId82"/>
    <p:sldId id="455" r:id="rId83"/>
    <p:sldId id="376" r:id="rId84"/>
    <p:sldId id="454" r:id="rId85"/>
    <p:sldId id="459" r:id="rId86"/>
    <p:sldId id="381" r:id="rId87"/>
    <p:sldId id="403" r:id="rId88"/>
    <p:sldId id="384" r:id="rId89"/>
    <p:sldId id="479" r:id="rId90"/>
    <p:sldId id="441" r:id="rId91"/>
    <p:sldId id="480" r:id="rId92"/>
    <p:sldId id="442" r:id="rId93"/>
    <p:sldId id="444" r:id="rId94"/>
    <p:sldId id="447" r:id="rId95"/>
    <p:sldId id="446" r:id="rId96"/>
    <p:sldId id="448" r:id="rId97"/>
    <p:sldId id="443" r:id="rId98"/>
    <p:sldId id="449" r:id="rId99"/>
    <p:sldId id="388" r:id="rId100"/>
    <p:sldId id="392" r:id="rId101"/>
    <p:sldId id="450" r:id="rId102"/>
    <p:sldId id="393" r:id="rId103"/>
    <p:sldId id="394" r:id="rId104"/>
    <p:sldId id="460" r:id="rId105"/>
    <p:sldId id="461" r:id="rId106"/>
    <p:sldId id="462" r:id="rId107"/>
    <p:sldId id="401" r:id="rId108"/>
    <p:sldId id="463" r:id="rId109"/>
    <p:sldId id="315" r:id="rId110"/>
  </p:sldIdLst>
  <p:sldSz cx="9144000" cy="5143500" type="screen16x9"/>
  <p:notesSz cx="6858000" cy="9144000"/>
  <p:embeddedFontLst>
    <p:embeddedFont>
      <p:font typeface="Montserrat" panose="00000500000000000000" pitchFamily="2" charset="0"/>
      <p:regular r:id="rId112"/>
      <p:bold r:id="rId113"/>
      <p:italic r:id="rId114"/>
      <p:boldItalic r:id="rId115"/>
    </p:embeddedFont>
    <p:embeddedFont>
      <p:font typeface="Montserrat Medium" panose="00000600000000000000" pitchFamily="2"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24179D-5A76-4B28-A430-DBD8E55DE50D}">
  <a:tblStyle styleId="{0324179D-5A76-4B28-A430-DBD8E55DE5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6" autoAdjust="0"/>
    <p:restoredTop sz="94660"/>
  </p:normalViewPr>
  <p:slideViewPr>
    <p:cSldViewPr snapToGrid="0">
      <p:cViewPr varScale="1">
        <p:scale>
          <a:sx n="138" d="100"/>
          <a:sy n="138"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3"/>
        <p:cNvGrpSpPr/>
        <p:nvPr/>
      </p:nvGrpSpPr>
      <p:grpSpPr>
        <a:xfrm>
          <a:off x="0" y="0"/>
          <a:ext cx="0" cy="0"/>
          <a:chOff x="0" y="0"/>
          <a:chExt cx="0" cy="0"/>
        </a:xfrm>
      </p:grpSpPr>
      <p:sp>
        <p:nvSpPr>
          <p:cNvPr id="6054" name="Google Shape;6054;g80cb239799_2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5" name="Google Shape;6055;g80cb239799_2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7664a20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7664a20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68544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684286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89530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3910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51087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247150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21604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1515884" y="-1719378"/>
            <a:ext cx="3679200" cy="36792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708000" y="399750"/>
            <a:ext cx="7728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1" name="Google Shape;11;p2"/>
          <p:cNvSpPr/>
          <p:nvPr/>
        </p:nvSpPr>
        <p:spPr>
          <a:xfrm rot="-2175913">
            <a:off x="6501213" y="3908853"/>
            <a:ext cx="1705595" cy="1705595"/>
          </a:xfrm>
          <a:prstGeom prst="blockArc">
            <a:avLst>
              <a:gd name="adj1" fmla="val 13003178"/>
              <a:gd name="adj2" fmla="val 2121832"/>
              <a:gd name="adj3" fmla="val 25028"/>
            </a:avLst>
          </a:prstGeom>
          <a:solidFill>
            <a:schemeClr val="accent5"/>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12" name="Google Shape;12;p2"/>
          <p:cNvSpPr txBox="1"/>
          <p:nvPr/>
        </p:nvSpPr>
        <p:spPr>
          <a:xfrm>
            <a:off x="1355650" y="744575"/>
            <a:ext cx="6261600" cy="2395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4800" b="1">
              <a:solidFill>
                <a:srgbClr val="27316F"/>
              </a:solidFill>
              <a:latin typeface="Montserrat"/>
              <a:ea typeface="Montserrat"/>
              <a:cs typeface="Montserrat"/>
              <a:sym typeface="Montserrat"/>
            </a:endParaRPr>
          </a:p>
        </p:txBody>
      </p:sp>
      <p:sp>
        <p:nvSpPr>
          <p:cNvPr id="13" name="Google Shape;13;p2"/>
          <p:cNvSpPr txBox="1"/>
          <p:nvPr/>
        </p:nvSpPr>
        <p:spPr>
          <a:xfrm>
            <a:off x="1355650" y="3396875"/>
            <a:ext cx="4048500" cy="53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4" name="Google Shape;14;p2"/>
          <p:cNvSpPr txBox="1"/>
          <p:nvPr/>
        </p:nvSpPr>
        <p:spPr>
          <a:xfrm>
            <a:off x="1080000" y="2834125"/>
            <a:ext cx="6840000" cy="1485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a:solidFill>
                <a:srgbClr val="27316F"/>
              </a:solidFill>
              <a:latin typeface="Montserrat"/>
              <a:ea typeface="Montserrat"/>
              <a:cs typeface="Montserrat"/>
              <a:sym typeface="Montserrat"/>
            </a:endParaRPr>
          </a:p>
        </p:txBody>
      </p:sp>
      <p:sp>
        <p:nvSpPr>
          <p:cNvPr id="15" name="Google Shape;15;p2"/>
          <p:cNvSpPr txBox="1">
            <a:spLocks noGrp="1"/>
          </p:cNvSpPr>
          <p:nvPr>
            <p:ph type="title"/>
          </p:nvPr>
        </p:nvSpPr>
        <p:spPr>
          <a:xfrm>
            <a:off x="1441200" y="1455663"/>
            <a:ext cx="6261600" cy="1362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6000">
                <a:solidFill>
                  <a:schemeClr val="accent1"/>
                </a:solidFill>
              </a:defRPr>
            </a:lvl1pPr>
            <a:lvl2pPr lvl="1">
              <a:lnSpc>
                <a:spcPct val="100000"/>
              </a:lnSpc>
              <a:spcBef>
                <a:spcPts val="0"/>
              </a:spcBef>
              <a:spcAft>
                <a:spcPts val="0"/>
              </a:spcAft>
              <a:buNone/>
              <a:defRPr sz="6000"/>
            </a:lvl2pPr>
            <a:lvl3pPr lvl="2">
              <a:lnSpc>
                <a:spcPct val="100000"/>
              </a:lnSpc>
              <a:spcBef>
                <a:spcPts val="0"/>
              </a:spcBef>
              <a:spcAft>
                <a:spcPts val="0"/>
              </a:spcAft>
              <a:buNone/>
              <a:defRPr sz="6000"/>
            </a:lvl3pPr>
            <a:lvl4pPr lvl="3">
              <a:lnSpc>
                <a:spcPct val="100000"/>
              </a:lnSpc>
              <a:spcBef>
                <a:spcPts val="0"/>
              </a:spcBef>
              <a:spcAft>
                <a:spcPts val="0"/>
              </a:spcAft>
              <a:buNone/>
              <a:defRPr sz="6000"/>
            </a:lvl4pPr>
            <a:lvl5pPr lvl="4">
              <a:lnSpc>
                <a:spcPct val="100000"/>
              </a:lnSpc>
              <a:spcBef>
                <a:spcPts val="0"/>
              </a:spcBef>
              <a:spcAft>
                <a:spcPts val="0"/>
              </a:spcAft>
              <a:buNone/>
              <a:defRPr sz="6000"/>
            </a:lvl5pPr>
            <a:lvl6pPr lvl="5">
              <a:lnSpc>
                <a:spcPct val="100000"/>
              </a:lnSpc>
              <a:spcBef>
                <a:spcPts val="0"/>
              </a:spcBef>
              <a:spcAft>
                <a:spcPts val="0"/>
              </a:spcAft>
              <a:buNone/>
              <a:defRPr sz="6000"/>
            </a:lvl6pPr>
            <a:lvl7pPr lvl="6">
              <a:lnSpc>
                <a:spcPct val="100000"/>
              </a:lnSpc>
              <a:spcBef>
                <a:spcPts val="0"/>
              </a:spcBef>
              <a:spcAft>
                <a:spcPts val="0"/>
              </a:spcAft>
              <a:buNone/>
              <a:defRPr sz="6000"/>
            </a:lvl7pPr>
            <a:lvl8pPr lvl="7">
              <a:lnSpc>
                <a:spcPct val="100000"/>
              </a:lnSpc>
              <a:spcBef>
                <a:spcPts val="0"/>
              </a:spcBef>
              <a:spcAft>
                <a:spcPts val="0"/>
              </a:spcAft>
              <a:buNone/>
              <a:defRPr sz="6000"/>
            </a:lvl8pPr>
            <a:lvl9pPr lvl="8">
              <a:lnSpc>
                <a:spcPct val="100000"/>
              </a:lnSpc>
              <a:spcBef>
                <a:spcPts val="0"/>
              </a:spcBef>
              <a:spcAft>
                <a:spcPts val="0"/>
              </a:spcAft>
              <a:buNone/>
              <a:defRPr sz="6000"/>
            </a:lvl9pPr>
          </a:lstStyle>
          <a:p>
            <a:endParaRPr/>
          </a:p>
        </p:txBody>
      </p:sp>
      <p:sp>
        <p:nvSpPr>
          <p:cNvPr id="16" name="Google Shape;16;p2"/>
          <p:cNvSpPr txBox="1">
            <a:spLocks noGrp="1"/>
          </p:cNvSpPr>
          <p:nvPr>
            <p:ph type="subTitle" idx="1"/>
          </p:nvPr>
        </p:nvSpPr>
        <p:spPr>
          <a:xfrm>
            <a:off x="2649875" y="3207913"/>
            <a:ext cx="3823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a:lvl1pPr>
            <a:lvl2pPr lvl="1">
              <a:lnSpc>
                <a:spcPct val="100000"/>
              </a:lnSpc>
              <a:spcBef>
                <a:spcPts val="0"/>
              </a:spcBef>
              <a:spcAft>
                <a:spcPts val="0"/>
              </a:spcAft>
              <a:buNone/>
              <a:defRPr sz="2000"/>
            </a:lvl2pPr>
            <a:lvl3pPr lvl="2">
              <a:lnSpc>
                <a:spcPct val="100000"/>
              </a:lnSpc>
              <a:spcBef>
                <a:spcPts val="0"/>
              </a:spcBef>
              <a:spcAft>
                <a:spcPts val="0"/>
              </a:spcAft>
              <a:buNone/>
              <a:defRPr sz="2000"/>
            </a:lvl3pPr>
            <a:lvl4pPr lvl="3">
              <a:lnSpc>
                <a:spcPct val="100000"/>
              </a:lnSpc>
              <a:spcBef>
                <a:spcPts val="0"/>
              </a:spcBef>
              <a:spcAft>
                <a:spcPts val="0"/>
              </a:spcAft>
              <a:buNone/>
              <a:defRPr sz="2000"/>
            </a:lvl4pPr>
            <a:lvl5pPr lvl="4">
              <a:lnSpc>
                <a:spcPct val="100000"/>
              </a:lnSpc>
              <a:spcBef>
                <a:spcPts val="0"/>
              </a:spcBef>
              <a:spcAft>
                <a:spcPts val="0"/>
              </a:spcAft>
              <a:buNone/>
              <a:defRPr sz="2000"/>
            </a:lvl5pPr>
            <a:lvl6pPr lvl="5">
              <a:lnSpc>
                <a:spcPct val="100000"/>
              </a:lnSpc>
              <a:spcBef>
                <a:spcPts val="0"/>
              </a:spcBef>
              <a:spcAft>
                <a:spcPts val="0"/>
              </a:spcAft>
              <a:buNone/>
              <a:defRPr sz="2000"/>
            </a:lvl6pPr>
            <a:lvl7pPr lvl="6">
              <a:lnSpc>
                <a:spcPct val="100000"/>
              </a:lnSpc>
              <a:spcBef>
                <a:spcPts val="0"/>
              </a:spcBef>
              <a:spcAft>
                <a:spcPts val="0"/>
              </a:spcAft>
              <a:buNone/>
              <a:defRPr sz="2000"/>
            </a:lvl7pPr>
            <a:lvl8pPr lvl="7">
              <a:lnSpc>
                <a:spcPct val="100000"/>
              </a:lnSpc>
              <a:spcBef>
                <a:spcPts val="0"/>
              </a:spcBef>
              <a:spcAft>
                <a:spcPts val="0"/>
              </a:spcAft>
              <a:buNone/>
              <a:defRPr sz="2000"/>
            </a:lvl8pPr>
            <a:lvl9pPr lvl="8">
              <a:lnSpc>
                <a:spcPct val="100000"/>
              </a:lnSpc>
              <a:spcBef>
                <a:spcPts val="0"/>
              </a:spcBef>
              <a:spcAft>
                <a:spcPts val="0"/>
              </a:spcAft>
              <a:buNone/>
              <a:defRPr sz="2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rot="10800000">
            <a:off x="7843922" y="-1058801"/>
            <a:ext cx="2481900" cy="2481900"/>
          </a:xfrm>
          <a:prstGeom prst="blockArc">
            <a:avLst>
              <a:gd name="adj1" fmla="val 15904124"/>
              <a:gd name="adj2" fmla="val 722519"/>
              <a:gd name="adj3" fmla="val 727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54350" y="389075"/>
            <a:ext cx="9452700" cy="6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4458820">
            <a:off x="-1488663" y="4124021"/>
            <a:ext cx="2387832" cy="2387832"/>
          </a:xfrm>
          <a:prstGeom prst="blockArc">
            <a:avLst>
              <a:gd name="adj1" fmla="val 12582103"/>
              <a:gd name="adj2" fmla="val 16685375"/>
              <a:gd name="adj3" fmla="val 1025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909825" y="1507250"/>
            <a:ext cx="7315200" cy="3358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a:solidFill>
                <a:srgbClr val="27316F"/>
              </a:solidFill>
              <a:latin typeface="Montserrat"/>
              <a:ea typeface="Montserrat"/>
              <a:cs typeface="Montserrat"/>
              <a:sym typeface="Montserrat"/>
            </a:endParaRPr>
          </a:p>
        </p:txBody>
      </p:sp>
      <p:sp>
        <p:nvSpPr>
          <p:cNvPr id="31" name="Google Shape;31;p4"/>
          <p:cNvSpPr txBox="1"/>
          <p:nvPr/>
        </p:nvSpPr>
        <p:spPr>
          <a:xfrm>
            <a:off x="1094125" y="541475"/>
            <a:ext cx="6825900" cy="7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FFFFFF"/>
              </a:solidFill>
              <a:latin typeface="Montserrat"/>
              <a:ea typeface="Montserrat"/>
              <a:cs typeface="Montserrat"/>
              <a:sym typeface="Montserrat"/>
            </a:endParaRPr>
          </a:p>
        </p:txBody>
      </p:sp>
      <p:sp>
        <p:nvSpPr>
          <p:cNvPr id="32" name="Google Shape;32;p4"/>
          <p:cNvSpPr txBox="1">
            <a:spLocks noGrp="1"/>
          </p:cNvSpPr>
          <p:nvPr>
            <p:ph type="title"/>
          </p:nvPr>
        </p:nvSpPr>
        <p:spPr>
          <a:xfrm>
            <a:off x="1094125" y="434070"/>
            <a:ext cx="7738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4"/>
          <p:cNvSpPr txBox="1">
            <a:spLocks noGrp="1"/>
          </p:cNvSpPr>
          <p:nvPr>
            <p:ph type="subTitle" idx="1"/>
          </p:nvPr>
        </p:nvSpPr>
        <p:spPr>
          <a:xfrm>
            <a:off x="702925" y="1057150"/>
            <a:ext cx="7738200" cy="505200"/>
          </a:xfrm>
          <a:prstGeom prst="rect">
            <a:avLst/>
          </a:prstGeom>
        </p:spPr>
        <p:txBody>
          <a:bodyPr spcFirstLastPara="1" wrap="square" lIns="91425" tIns="91425" rIns="91425" bIns="91425" anchor="t" anchorCtr="0">
            <a:noAutofit/>
          </a:bodyPr>
          <a:lstStyle>
            <a:lvl1pPr lvl="0" indent="0">
              <a:lnSpc>
                <a:spcPct val="100000"/>
              </a:lnSpc>
              <a:spcBef>
                <a:spcPts val="0"/>
              </a:spcBef>
              <a:spcAft>
                <a:spcPts val="0"/>
              </a:spcAft>
              <a:buNone/>
              <a:defRPr sz="1200"/>
            </a:lvl1pPr>
            <a:lvl2pPr lvl="1">
              <a:lnSpc>
                <a:spcPct val="100000"/>
              </a:lnSpc>
              <a:spcBef>
                <a:spcPts val="0"/>
              </a:spcBef>
              <a:spcAft>
                <a:spcPts val="0"/>
              </a:spcAft>
              <a:buNone/>
              <a:defRPr sz="1200"/>
            </a:lvl2pPr>
            <a:lvl3pPr lvl="2">
              <a:lnSpc>
                <a:spcPct val="100000"/>
              </a:lnSpc>
              <a:spcBef>
                <a:spcPts val="0"/>
              </a:spcBef>
              <a:spcAft>
                <a:spcPts val="0"/>
              </a:spcAft>
              <a:buNone/>
              <a:defRPr sz="1200"/>
            </a:lvl3pPr>
            <a:lvl4pPr lvl="3">
              <a:lnSpc>
                <a:spcPct val="100000"/>
              </a:lnSpc>
              <a:spcBef>
                <a:spcPts val="0"/>
              </a:spcBef>
              <a:spcAft>
                <a:spcPts val="0"/>
              </a:spcAft>
              <a:buNone/>
              <a:defRPr sz="1200"/>
            </a:lvl4pPr>
            <a:lvl5pPr lvl="4">
              <a:lnSpc>
                <a:spcPct val="100000"/>
              </a:lnSpc>
              <a:spcBef>
                <a:spcPts val="0"/>
              </a:spcBef>
              <a:spcAft>
                <a:spcPts val="0"/>
              </a:spcAft>
              <a:buNone/>
              <a:defRPr sz="1200"/>
            </a:lvl5pPr>
            <a:lvl6pPr lvl="5">
              <a:lnSpc>
                <a:spcPct val="100000"/>
              </a:lnSpc>
              <a:spcBef>
                <a:spcPts val="0"/>
              </a:spcBef>
              <a:spcAft>
                <a:spcPts val="0"/>
              </a:spcAft>
              <a:buNone/>
              <a:defRPr sz="1200"/>
            </a:lvl6pPr>
            <a:lvl7pPr lvl="6">
              <a:lnSpc>
                <a:spcPct val="100000"/>
              </a:lnSpc>
              <a:spcBef>
                <a:spcPts val="0"/>
              </a:spcBef>
              <a:spcAft>
                <a:spcPts val="0"/>
              </a:spcAft>
              <a:buNone/>
              <a:defRPr sz="1200"/>
            </a:lvl7pPr>
            <a:lvl8pPr lvl="7">
              <a:lnSpc>
                <a:spcPct val="100000"/>
              </a:lnSpc>
              <a:spcBef>
                <a:spcPts val="0"/>
              </a:spcBef>
              <a:spcAft>
                <a:spcPts val="0"/>
              </a:spcAft>
              <a:buNone/>
              <a:defRPr sz="1200"/>
            </a:lvl8pPr>
            <a:lvl9pPr lvl="8">
              <a:lnSpc>
                <a:spcPct val="100000"/>
              </a:lnSpc>
              <a:spcBef>
                <a:spcPts val="0"/>
              </a:spcBef>
              <a:spcAft>
                <a:spcPts val="0"/>
              </a:spcAft>
              <a:buNone/>
              <a:defRPr sz="1200"/>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
        <p:nvSpPr>
          <p:cNvPr id="60" name="Google Shape;60;p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a:t>
            </a:fld>
            <a:endParaRPr sz="1000">
              <a:solidFill>
                <a:schemeClr val="dk2"/>
              </a:solidFill>
            </a:endParaRPr>
          </a:p>
        </p:txBody>
      </p:sp>
      <p:sp>
        <p:nvSpPr>
          <p:cNvPr id="61" name="Google Shape;61;p9"/>
          <p:cNvSpPr/>
          <p:nvPr/>
        </p:nvSpPr>
        <p:spPr>
          <a:xfrm rot="-900094">
            <a:off x="3798381" y="4368678"/>
            <a:ext cx="1783690" cy="1783980"/>
          </a:xfrm>
          <a:prstGeom prst="blockArc">
            <a:avLst>
              <a:gd name="adj1" fmla="val 12085351"/>
              <a:gd name="adj2" fmla="val 16819483"/>
              <a:gd name="adj3" fmla="val 1755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4572000" y="-73925"/>
            <a:ext cx="4572000" cy="530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63" name="Google Shape;63;p9"/>
          <p:cNvSpPr txBox="1"/>
          <p:nvPr/>
        </p:nvSpPr>
        <p:spPr>
          <a:xfrm>
            <a:off x="5298300" y="2567075"/>
            <a:ext cx="31194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400" b="1">
              <a:solidFill>
                <a:srgbClr val="27316F"/>
              </a:solidFill>
              <a:latin typeface="Montserrat"/>
              <a:ea typeface="Montserrat"/>
              <a:cs typeface="Montserrat"/>
              <a:sym typeface="Montserrat"/>
            </a:endParaRPr>
          </a:p>
        </p:txBody>
      </p:sp>
      <p:sp>
        <p:nvSpPr>
          <p:cNvPr id="64" name="Google Shape;64;p9"/>
          <p:cNvSpPr txBox="1"/>
          <p:nvPr/>
        </p:nvSpPr>
        <p:spPr>
          <a:xfrm>
            <a:off x="5298300"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27316F"/>
              </a:solidFill>
              <a:latin typeface="Montserrat"/>
              <a:ea typeface="Montserrat"/>
              <a:cs typeface="Montserrat"/>
              <a:sym typeface="Montserrat"/>
            </a:endParaRPr>
          </a:p>
        </p:txBody>
      </p:sp>
      <p:sp>
        <p:nvSpPr>
          <p:cNvPr id="65" name="Google Shape;65;p9"/>
          <p:cNvSpPr txBox="1"/>
          <p:nvPr/>
        </p:nvSpPr>
        <p:spPr>
          <a:xfrm>
            <a:off x="5208725" y="4049375"/>
            <a:ext cx="3119400" cy="1235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FFFFFF"/>
              </a:solidFill>
              <a:latin typeface="Montserrat"/>
              <a:ea typeface="Montserrat"/>
              <a:cs typeface="Montserrat"/>
              <a:sym typeface="Montserrat"/>
            </a:endParaRPr>
          </a:p>
        </p:txBody>
      </p:sp>
      <p:sp>
        <p:nvSpPr>
          <p:cNvPr id="66" name="Google Shape;66;p9"/>
          <p:cNvSpPr txBox="1"/>
          <p:nvPr/>
        </p:nvSpPr>
        <p:spPr>
          <a:xfrm>
            <a:off x="5387850" y="3299075"/>
            <a:ext cx="3119400" cy="75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400" b="1">
              <a:solidFill>
                <a:srgbClr val="FFFFFF"/>
              </a:solidFill>
              <a:latin typeface="Montserrat"/>
              <a:ea typeface="Montserrat"/>
              <a:cs typeface="Montserrat"/>
              <a:sym typeface="Montserrat"/>
            </a:endParaRPr>
          </a:p>
        </p:txBody>
      </p:sp>
      <p:sp>
        <p:nvSpPr>
          <p:cNvPr id="67" name="Google Shape;67;p9"/>
          <p:cNvSpPr txBox="1">
            <a:spLocks noGrp="1"/>
          </p:cNvSpPr>
          <p:nvPr>
            <p:ph type="subTitle" idx="1"/>
          </p:nvPr>
        </p:nvSpPr>
        <p:spPr>
          <a:xfrm>
            <a:off x="5021275" y="810000"/>
            <a:ext cx="3549600" cy="385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
        <p:nvSpPr>
          <p:cNvPr id="68" name="Google Shape;68;p9"/>
          <p:cNvSpPr txBox="1">
            <a:spLocks noGrp="1"/>
          </p:cNvSpPr>
          <p:nvPr>
            <p:ph type="title"/>
          </p:nvPr>
        </p:nvSpPr>
        <p:spPr>
          <a:xfrm>
            <a:off x="602400" y="862850"/>
            <a:ext cx="3549600" cy="31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3600">
                <a:solidFill>
                  <a:schemeClr val="accent1"/>
                </a:solidFill>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2">
    <p:bg>
      <p:bgPr>
        <a:solidFill>
          <a:schemeClr val="accent2"/>
        </a:solidFill>
        <a:effectLst/>
      </p:bgPr>
    </p:bg>
    <p:spTree>
      <p:nvGrpSpPr>
        <p:cNvPr id="1" name="Shape 448"/>
        <p:cNvGrpSpPr/>
        <p:nvPr/>
      </p:nvGrpSpPr>
      <p:grpSpPr>
        <a:xfrm>
          <a:off x="0" y="0"/>
          <a:ext cx="0" cy="0"/>
          <a:chOff x="0" y="0"/>
          <a:chExt cx="0" cy="0"/>
        </a:xfrm>
      </p:grpSpPr>
      <p:sp>
        <p:nvSpPr>
          <p:cNvPr id="449" name="Google Shape;449;p50"/>
          <p:cNvSpPr/>
          <p:nvPr/>
        </p:nvSpPr>
        <p:spPr>
          <a:xfrm rot="7715609">
            <a:off x="-783378" y="-1062364"/>
            <a:ext cx="2387820" cy="2387820"/>
          </a:xfrm>
          <a:prstGeom prst="blockArc">
            <a:avLst>
              <a:gd name="adj1" fmla="val 11751713"/>
              <a:gd name="adj2" fmla="val 837016"/>
              <a:gd name="adj3" fmla="val 9209"/>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7517550" y="3698650"/>
            <a:ext cx="3133200" cy="3133200"/>
          </a:xfrm>
          <a:prstGeom prst="donut">
            <a:avLst>
              <a:gd name="adj" fmla="val 87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0"/>
          <p:cNvSpPr/>
          <p:nvPr/>
        </p:nvSpPr>
        <p:spPr>
          <a:xfrm rot="10800000">
            <a:off x="708000" y="399750"/>
            <a:ext cx="7728000" cy="4344000"/>
          </a:xfrm>
          <a:prstGeom prst="round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53" name="Google Shape;453;p50"/>
          <p:cNvSpPr txBox="1"/>
          <p:nvPr/>
        </p:nvSpPr>
        <p:spPr>
          <a:xfrm>
            <a:off x="1094125" y="1417550"/>
            <a:ext cx="4959600" cy="110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800" b="1">
              <a:solidFill>
                <a:srgbClr val="27316F"/>
              </a:solidFill>
              <a:latin typeface="Montserrat"/>
              <a:ea typeface="Montserrat"/>
              <a:cs typeface="Montserrat"/>
              <a:sym typeface="Montserrat"/>
            </a:endParaRPr>
          </a:p>
        </p:txBody>
      </p:sp>
      <p:sp>
        <p:nvSpPr>
          <p:cNvPr id="454" name="Google Shape;454;p50"/>
          <p:cNvSpPr txBox="1">
            <a:spLocks noGrp="1"/>
          </p:cNvSpPr>
          <p:nvPr>
            <p:ph type="title"/>
          </p:nvPr>
        </p:nvSpPr>
        <p:spPr>
          <a:xfrm>
            <a:off x="1094125" y="558925"/>
            <a:ext cx="6830100" cy="10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000">
                <a:solidFill>
                  <a:schemeClr val="accent1"/>
                </a:solidFill>
              </a:defRPr>
            </a:lvl1pPr>
            <a:lvl2pPr lvl="1" rtl="0">
              <a:spcBef>
                <a:spcPts val="0"/>
              </a:spcBef>
              <a:spcAft>
                <a:spcPts val="0"/>
              </a:spcAft>
              <a:buNone/>
              <a:defRPr sz="4800">
                <a:solidFill>
                  <a:schemeClr val="accent1"/>
                </a:solidFill>
              </a:defRPr>
            </a:lvl2pPr>
            <a:lvl3pPr lvl="2" rtl="0">
              <a:spcBef>
                <a:spcPts val="0"/>
              </a:spcBef>
              <a:spcAft>
                <a:spcPts val="0"/>
              </a:spcAft>
              <a:buNone/>
              <a:defRPr sz="4800">
                <a:solidFill>
                  <a:schemeClr val="accent1"/>
                </a:solidFill>
              </a:defRPr>
            </a:lvl3pPr>
            <a:lvl4pPr lvl="3" rtl="0">
              <a:spcBef>
                <a:spcPts val="0"/>
              </a:spcBef>
              <a:spcAft>
                <a:spcPts val="0"/>
              </a:spcAft>
              <a:buNone/>
              <a:defRPr sz="4800">
                <a:solidFill>
                  <a:schemeClr val="accent1"/>
                </a:solidFill>
              </a:defRPr>
            </a:lvl4pPr>
            <a:lvl5pPr lvl="4" rtl="0">
              <a:spcBef>
                <a:spcPts val="0"/>
              </a:spcBef>
              <a:spcAft>
                <a:spcPts val="0"/>
              </a:spcAft>
              <a:buNone/>
              <a:defRPr sz="4800">
                <a:solidFill>
                  <a:schemeClr val="accent1"/>
                </a:solidFill>
              </a:defRPr>
            </a:lvl5pPr>
            <a:lvl6pPr lvl="5" rtl="0">
              <a:spcBef>
                <a:spcPts val="0"/>
              </a:spcBef>
              <a:spcAft>
                <a:spcPts val="0"/>
              </a:spcAft>
              <a:buNone/>
              <a:defRPr sz="4800">
                <a:solidFill>
                  <a:schemeClr val="accent1"/>
                </a:solidFill>
              </a:defRPr>
            </a:lvl6pPr>
            <a:lvl7pPr lvl="6" rtl="0">
              <a:spcBef>
                <a:spcPts val="0"/>
              </a:spcBef>
              <a:spcAft>
                <a:spcPts val="0"/>
              </a:spcAft>
              <a:buNone/>
              <a:defRPr sz="4800">
                <a:solidFill>
                  <a:schemeClr val="accent1"/>
                </a:solidFill>
              </a:defRPr>
            </a:lvl7pPr>
            <a:lvl8pPr lvl="7" rtl="0">
              <a:spcBef>
                <a:spcPts val="0"/>
              </a:spcBef>
              <a:spcAft>
                <a:spcPts val="0"/>
              </a:spcAft>
              <a:buNone/>
              <a:defRPr sz="4800">
                <a:solidFill>
                  <a:schemeClr val="accent1"/>
                </a:solidFill>
              </a:defRPr>
            </a:lvl8pPr>
            <a:lvl9pPr lvl="8" rtl="0">
              <a:spcBef>
                <a:spcPts val="0"/>
              </a:spcBef>
              <a:spcAft>
                <a:spcPts val="0"/>
              </a:spcAft>
              <a:buNone/>
              <a:defRPr sz="4800">
                <a:solidFill>
                  <a:schemeClr val="accent1"/>
                </a:solidFill>
              </a:defRPr>
            </a:lvl9pPr>
          </a:lstStyle>
          <a:p>
            <a:endParaRPr/>
          </a:p>
        </p:txBody>
      </p:sp>
      <p:sp>
        <p:nvSpPr>
          <p:cNvPr id="455" name="Google Shape;455;p50"/>
          <p:cNvSpPr txBox="1">
            <a:spLocks noGrp="1"/>
          </p:cNvSpPr>
          <p:nvPr>
            <p:ph type="subTitle" idx="1"/>
          </p:nvPr>
        </p:nvSpPr>
        <p:spPr>
          <a:xfrm>
            <a:off x="1094125" y="1618900"/>
            <a:ext cx="6429900" cy="1410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456" name="Google Shape;456;p50"/>
          <p:cNvSpPr/>
          <p:nvPr/>
        </p:nvSpPr>
        <p:spPr>
          <a:xfrm rot="-3224087" flipH="1">
            <a:off x="7590735" y="764028"/>
            <a:ext cx="1705595" cy="1705595"/>
          </a:xfrm>
          <a:prstGeom prst="blockArc">
            <a:avLst>
              <a:gd name="adj1" fmla="val 13003178"/>
              <a:gd name="adj2" fmla="val 2121832"/>
              <a:gd name="adj3" fmla="val 25028"/>
            </a:avLst>
          </a:prstGeom>
          <a:solidFill>
            <a:schemeClr val="accent5"/>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4_1_1_1_1_2">
    <p:bg>
      <p:bgPr>
        <a:solidFill>
          <a:schemeClr val="accent2"/>
        </a:solidFill>
        <a:effectLst/>
      </p:bgPr>
    </p:bg>
    <p:spTree>
      <p:nvGrpSpPr>
        <p:cNvPr id="1" name="Shape 45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Montserrat"/>
              <a:buNone/>
              <a:defRPr sz="3000" b="1">
                <a:solidFill>
                  <a:schemeClr val="lt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96" r:id="rId5"/>
    <p:sldLayoutId id="214748369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mailto:im.hongeun@gm.gist.ac.kr"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9.jpeg"/></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7"/>
          <p:cNvSpPr txBox="1">
            <a:spLocks noGrp="1"/>
          </p:cNvSpPr>
          <p:nvPr>
            <p:ph type="subTitle" idx="1"/>
          </p:nvPr>
        </p:nvSpPr>
        <p:spPr>
          <a:xfrm>
            <a:off x="2649875" y="3207913"/>
            <a:ext cx="3823800"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Let’s get into the first class!</a:t>
            </a:r>
            <a:endParaRPr dirty="0"/>
          </a:p>
        </p:txBody>
      </p:sp>
      <p:sp>
        <p:nvSpPr>
          <p:cNvPr id="473" name="Google Shape;473;p57"/>
          <p:cNvSpPr txBox="1">
            <a:spLocks noGrp="1"/>
          </p:cNvSpPr>
          <p:nvPr>
            <p:ph type="title"/>
          </p:nvPr>
        </p:nvSpPr>
        <p:spPr>
          <a:xfrm>
            <a:off x="1441200" y="1455663"/>
            <a:ext cx="6261600" cy="13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Basics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639491" y="760810"/>
            <a:ext cx="5865019" cy="3621881"/>
          </a:xfrm>
          <a:prstGeom prst="rect">
            <a:avLst/>
          </a:prstGeom>
        </p:spPr>
      </p:pic>
      <p:sp>
        <p:nvSpPr>
          <p:cNvPr id="3" name="타원 2"/>
          <p:cNvSpPr/>
          <p:nvPr/>
        </p:nvSpPr>
        <p:spPr>
          <a:xfrm>
            <a:off x="3172691" y="3973982"/>
            <a:ext cx="1673326" cy="4087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13135986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a:xfrm>
            <a:off x="773153" y="1006770"/>
            <a:ext cx="7738200" cy="505200"/>
          </a:xfrm>
        </p:spPr>
        <p:txBody>
          <a:bodyPr/>
          <a:lstStyle/>
          <a:p>
            <a:r>
              <a:rPr lang="en-US" altLang="ko-KR" sz="3200" b="1" dirty="0"/>
              <a:t>Make empty list.</a:t>
            </a:r>
          </a:p>
          <a:p>
            <a:r>
              <a:rPr lang="en-US" altLang="ko-KR" sz="3200" b="1" dirty="0"/>
              <a:t>Then receive 3 scores and take them in list as int.</a:t>
            </a:r>
          </a:p>
          <a:p>
            <a:r>
              <a:rPr lang="en-US" altLang="ko-KR" sz="3200" b="1" dirty="0"/>
              <a:t>Finally calculate average score.</a:t>
            </a:r>
            <a:endParaRPr lang="ko-KR" altLang="en-US" sz="3200" b="1" dirty="0"/>
          </a:p>
        </p:txBody>
      </p:sp>
      <p:pic>
        <p:nvPicPr>
          <p:cNvPr id="5" name="그림 4">
            <a:extLst>
              <a:ext uri="{FF2B5EF4-FFF2-40B4-BE49-F238E27FC236}">
                <a16:creationId xmlns:a16="http://schemas.microsoft.com/office/drawing/2014/main" id="{74CFA01F-B987-1B45-80E8-08AC8F244FEF}"/>
              </a:ext>
            </a:extLst>
          </p:cNvPr>
          <p:cNvPicPr>
            <a:picLocks noChangeAspect="1"/>
          </p:cNvPicPr>
          <p:nvPr/>
        </p:nvPicPr>
        <p:blipFill>
          <a:blip r:embed="rId2"/>
          <a:stretch>
            <a:fillRect/>
          </a:stretch>
        </p:blipFill>
        <p:spPr>
          <a:xfrm>
            <a:off x="1841466" y="3562035"/>
            <a:ext cx="1295467" cy="984301"/>
          </a:xfrm>
          <a:prstGeom prst="rect">
            <a:avLst/>
          </a:prstGeom>
        </p:spPr>
      </p:pic>
      <p:pic>
        <p:nvPicPr>
          <p:cNvPr id="7" name="그림 6">
            <a:extLst>
              <a:ext uri="{FF2B5EF4-FFF2-40B4-BE49-F238E27FC236}">
                <a16:creationId xmlns:a16="http://schemas.microsoft.com/office/drawing/2014/main" id="{B8FDABF4-301B-3494-C7F2-58533F264094}"/>
              </a:ext>
            </a:extLst>
          </p:cNvPr>
          <p:cNvPicPr>
            <a:picLocks noChangeAspect="1"/>
          </p:cNvPicPr>
          <p:nvPr/>
        </p:nvPicPr>
        <p:blipFill>
          <a:blip r:embed="rId3"/>
          <a:stretch>
            <a:fillRect/>
          </a:stretch>
        </p:blipFill>
        <p:spPr>
          <a:xfrm>
            <a:off x="4255007" y="3562035"/>
            <a:ext cx="2730640" cy="361969"/>
          </a:xfrm>
          <a:prstGeom prst="rect">
            <a:avLst/>
          </a:prstGeom>
        </p:spPr>
      </p:pic>
      <p:sp>
        <p:nvSpPr>
          <p:cNvPr id="8" name="TextBox 7">
            <a:extLst>
              <a:ext uri="{FF2B5EF4-FFF2-40B4-BE49-F238E27FC236}">
                <a16:creationId xmlns:a16="http://schemas.microsoft.com/office/drawing/2014/main" id="{CC4E4430-3479-4D7C-F158-C8588CB606DB}"/>
              </a:ext>
            </a:extLst>
          </p:cNvPr>
          <p:cNvSpPr txBox="1"/>
          <p:nvPr/>
        </p:nvSpPr>
        <p:spPr>
          <a:xfrm>
            <a:off x="1754909" y="3214255"/>
            <a:ext cx="1491673" cy="400110"/>
          </a:xfrm>
          <a:prstGeom prst="rect">
            <a:avLst/>
          </a:prstGeom>
          <a:noFill/>
        </p:spPr>
        <p:txBody>
          <a:bodyPr wrap="square" rtlCol="0">
            <a:spAutoFit/>
          </a:bodyPr>
          <a:lstStyle/>
          <a:p>
            <a:r>
              <a:rPr lang="en-US" altLang="ko-KR" sz="2000" b="1" dirty="0">
                <a:solidFill>
                  <a:schemeClr val="accent1"/>
                </a:solidFill>
              </a:rPr>
              <a:t>input</a:t>
            </a:r>
            <a:endParaRPr lang="ko-KR" altLang="en-US" sz="2000" b="1" dirty="0">
              <a:solidFill>
                <a:schemeClr val="accent1"/>
              </a:solidFill>
            </a:endParaRPr>
          </a:p>
        </p:txBody>
      </p:sp>
      <p:sp>
        <p:nvSpPr>
          <p:cNvPr id="11" name="TextBox 10">
            <a:extLst>
              <a:ext uri="{FF2B5EF4-FFF2-40B4-BE49-F238E27FC236}">
                <a16:creationId xmlns:a16="http://schemas.microsoft.com/office/drawing/2014/main" id="{0D898FB6-3769-D1D4-3F83-B309443D3CBF}"/>
              </a:ext>
            </a:extLst>
          </p:cNvPr>
          <p:cNvSpPr txBox="1"/>
          <p:nvPr/>
        </p:nvSpPr>
        <p:spPr>
          <a:xfrm>
            <a:off x="4217388" y="3161925"/>
            <a:ext cx="1491673" cy="400110"/>
          </a:xfrm>
          <a:prstGeom prst="rect">
            <a:avLst/>
          </a:prstGeom>
          <a:noFill/>
        </p:spPr>
        <p:txBody>
          <a:bodyPr wrap="square" rtlCol="0">
            <a:spAutoFit/>
          </a:bodyPr>
          <a:lstStyle/>
          <a:p>
            <a:r>
              <a:rPr lang="en-US" altLang="ko-KR" sz="2000" b="1" dirty="0">
                <a:solidFill>
                  <a:schemeClr val="accent1"/>
                </a:solidFill>
              </a:rPr>
              <a:t>output</a:t>
            </a:r>
            <a:endParaRPr lang="ko-KR" altLang="en-US" sz="2000" b="1" dirty="0">
              <a:solidFill>
                <a:schemeClr val="accent1"/>
              </a:solidFill>
            </a:endParaRPr>
          </a:p>
        </p:txBody>
      </p:sp>
      <p:sp>
        <p:nvSpPr>
          <p:cNvPr id="12" name="직사각형 11">
            <a:extLst>
              <a:ext uri="{FF2B5EF4-FFF2-40B4-BE49-F238E27FC236}">
                <a16:creationId xmlns:a16="http://schemas.microsoft.com/office/drawing/2014/main" id="{5FF79ADD-906C-676B-765E-135B3B24FA1E}"/>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2" descr="Download Penguin Bird Cartoon Royalty-Free Vector Graphic - Pixabay">
            <a:extLst>
              <a:ext uri="{FF2B5EF4-FFF2-40B4-BE49-F238E27FC236}">
                <a16:creationId xmlns:a16="http://schemas.microsoft.com/office/drawing/2014/main" id="{D32CA07D-6C61-EAA5-5E79-2173BF355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89E6304-4E2D-4987-2253-C0FD069605FD}"/>
              </a:ext>
            </a:extLst>
          </p:cNvPr>
          <p:cNvSpPr txBox="1"/>
          <p:nvPr/>
        </p:nvSpPr>
        <p:spPr>
          <a:xfrm>
            <a:off x="5948220" y="3992904"/>
            <a:ext cx="480290" cy="246221"/>
          </a:xfrm>
          <a:prstGeom prst="rect">
            <a:avLst/>
          </a:prstGeom>
          <a:solidFill>
            <a:schemeClr val="bg1"/>
          </a:solidFill>
        </p:spPr>
        <p:txBody>
          <a:bodyPr wrap="square" rtlCol="0">
            <a:spAutoFit/>
          </a:bodyPr>
          <a:lstStyle/>
          <a:p>
            <a:r>
              <a:rPr lang="en-US" altLang="ko-KR" sz="1000" dirty="0"/>
              <a:t>HINT</a:t>
            </a:r>
            <a:endParaRPr lang="ko-KR" altLang="en-US" sz="1000" dirty="0"/>
          </a:p>
        </p:txBody>
      </p:sp>
      <p:sp>
        <p:nvSpPr>
          <p:cNvPr id="15" name="TextBox 14">
            <a:extLst>
              <a:ext uri="{FF2B5EF4-FFF2-40B4-BE49-F238E27FC236}">
                <a16:creationId xmlns:a16="http://schemas.microsoft.com/office/drawing/2014/main" id="{DDBC01D2-2EF6-CA42-396F-C6E55E2CF010}"/>
              </a:ext>
            </a:extLst>
          </p:cNvPr>
          <p:cNvSpPr txBox="1"/>
          <p:nvPr/>
        </p:nvSpPr>
        <p:spPr>
          <a:xfrm>
            <a:off x="5532581" y="4239125"/>
            <a:ext cx="3611419" cy="523220"/>
          </a:xfrm>
          <a:prstGeom prst="rect">
            <a:avLst/>
          </a:prstGeom>
          <a:noFill/>
        </p:spPr>
        <p:txBody>
          <a:bodyPr wrap="square" rtlCol="0">
            <a:spAutoFit/>
          </a:bodyPr>
          <a:lstStyle/>
          <a:p>
            <a:r>
              <a:rPr lang="en-US" altLang="ko-KR" dirty="0">
                <a:solidFill>
                  <a:schemeClr val="accent1"/>
                </a:solidFill>
              </a:rPr>
              <a:t>To make an empty list, write: list1 = []</a:t>
            </a:r>
          </a:p>
          <a:p>
            <a:endParaRPr lang="ko-KR" altLang="en-US" dirty="0">
              <a:solidFill>
                <a:schemeClr val="accent1"/>
              </a:solidFill>
            </a:endParaRPr>
          </a:p>
        </p:txBody>
      </p:sp>
    </p:spTree>
    <p:extLst>
      <p:ext uri="{BB962C8B-B14F-4D97-AF65-F5344CB8AC3E}">
        <p14:creationId xmlns:p14="http://schemas.microsoft.com/office/powerpoint/2010/main" val="3561062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5" name="그림 4">
            <a:extLst>
              <a:ext uri="{FF2B5EF4-FFF2-40B4-BE49-F238E27FC236}">
                <a16:creationId xmlns:a16="http://schemas.microsoft.com/office/drawing/2014/main" id="{6DC6E09F-B23A-946C-30A3-70710D8070E9}"/>
              </a:ext>
            </a:extLst>
          </p:cNvPr>
          <p:cNvPicPr>
            <a:picLocks noChangeAspect="1"/>
          </p:cNvPicPr>
          <p:nvPr/>
        </p:nvPicPr>
        <p:blipFill>
          <a:blip r:embed="rId2"/>
          <a:stretch>
            <a:fillRect/>
          </a:stretch>
        </p:blipFill>
        <p:spPr>
          <a:xfrm>
            <a:off x="1273005" y="1199188"/>
            <a:ext cx="6597989" cy="3714941"/>
          </a:xfrm>
          <a:prstGeom prst="rect">
            <a:avLst/>
          </a:prstGeom>
        </p:spPr>
      </p:pic>
    </p:spTree>
    <p:extLst>
      <p:ext uri="{BB962C8B-B14F-4D97-AF65-F5344CB8AC3E}">
        <p14:creationId xmlns:p14="http://schemas.microsoft.com/office/powerpoint/2010/main" val="12044003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Bonus: list comprehension</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940615"/>
          </a:xfrm>
        </p:spPr>
        <p:txBody>
          <a:bodyPr/>
          <a:lstStyle/>
          <a:p>
            <a:r>
              <a:rPr lang="en-US" altLang="ko-KR" dirty="0"/>
              <a:t>Make list inline</a:t>
            </a:r>
          </a:p>
          <a:p>
            <a:endParaRPr lang="en-US" altLang="ko-KR" dirty="0">
              <a:solidFill>
                <a:schemeClr val="bg2">
                  <a:lumMod val="50000"/>
                </a:schemeClr>
              </a:solidFill>
            </a:endParaRPr>
          </a:p>
          <a:p>
            <a:r>
              <a:rPr lang="en-US" b="0" dirty="0">
                <a:solidFill>
                  <a:schemeClr val="bg2">
                    <a:lumMod val="50000"/>
                  </a:schemeClr>
                </a:solidFill>
                <a:effectLst/>
                <a:latin typeface="d2coding"/>
              </a:rPr>
              <a:t>[value </a:t>
            </a:r>
            <a:r>
              <a:rPr lang="en-US" b="0" i="1" dirty="0">
                <a:solidFill>
                  <a:schemeClr val="bg2">
                    <a:lumMod val="50000"/>
                  </a:schemeClr>
                </a:solidFill>
                <a:effectLst/>
                <a:latin typeface="d2coding"/>
              </a:rPr>
              <a:t>for</a:t>
            </a:r>
            <a:r>
              <a:rPr lang="en-US" b="0" dirty="0">
                <a:solidFill>
                  <a:schemeClr val="bg2">
                    <a:lumMod val="50000"/>
                  </a:schemeClr>
                </a:solidFill>
                <a:effectLst/>
                <a:latin typeface="d2coding"/>
              </a:rPr>
              <a:t> ~ </a:t>
            </a:r>
            <a:r>
              <a:rPr lang="en-US" b="0" i="1" dirty="0">
                <a:solidFill>
                  <a:schemeClr val="bg2">
                    <a:lumMod val="50000"/>
                  </a:schemeClr>
                </a:solidFill>
                <a:effectLst/>
                <a:latin typeface="d2coding"/>
              </a:rPr>
              <a:t>in</a:t>
            </a:r>
            <a:r>
              <a:rPr lang="en-US" b="0" dirty="0">
                <a:solidFill>
                  <a:schemeClr val="bg2">
                    <a:lumMod val="50000"/>
                  </a:schemeClr>
                </a:solidFill>
                <a:effectLst/>
                <a:latin typeface="d2coding"/>
              </a:rPr>
              <a:t> ~]</a:t>
            </a:r>
          </a:p>
        </p:txBody>
      </p:sp>
      <p:graphicFrame>
        <p:nvGraphicFramePr>
          <p:cNvPr id="5" name="표 4">
            <a:extLst>
              <a:ext uri="{FF2B5EF4-FFF2-40B4-BE49-F238E27FC236}">
                <a16:creationId xmlns:a16="http://schemas.microsoft.com/office/drawing/2014/main" id="{DBB281BC-D51C-D446-B6DC-735143896830}"/>
              </a:ext>
            </a:extLst>
          </p:cNvPr>
          <p:cNvGraphicFramePr>
            <a:graphicFrameLocks noGrp="1"/>
          </p:cNvGraphicFramePr>
          <p:nvPr>
            <p:extLst>
              <p:ext uri="{D42A27DB-BD31-4B8C-83A1-F6EECF244321}">
                <p14:modId xmlns:p14="http://schemas.microsoft.com/office/powerpoint/2010/main" val="3825377250"/>
              </p:ext>
            </p:extLst>
          </p:nvPr>
        </p:nvGraphicFramePr>
        <p:xfrm>
          <a:off x="924911" y="1945455"/>
          <a:ext cx="6589072" cy="518160"/>
        </p:xfrm>
        <a:graphic>
          <a:graphicData uri="http://schemas.openxmlformats.org/drawingml/2006/table">
            <a:tbl>
              <a:tblPr firstRow="1" bandRow="1">
                <a:tableStyleId>{0324179D-5A76-4B28-A430-DBD8E55DE50D}</a:tableStyleId>
              </a:tblPr>
              <a:tblGrid>
                <a:gridCol w="6589072">
                  <a:extLst>
                    <a:ext uri="{9D8B030D-6E8A-4147-A177-3AD203B41FA5}">
                      <a16:colId xmlns:a16="http://schemas.microsoft.com/office/drawing/2014/main" val="164509861"/>
                    </a:ext>
                  </a:extLst>
                </a:gridCol>
              </a:tblGrid>
              <a:tr h="370840">
                <a:tc>
                  <a:txBody>
                    <a:bodyPr/>
                    <a:lstStyle/>
                    <a:p>
                      <a:r>
                        <a:rPr lang="en-US" b="0" dirty="0">
                          <a:solidFill>
                            <a:schemeClr val="bg2">
                              <a:lumMod val="50000"/>
                            </a:schemeClr>
                          </a:solidFill>
                          <a:effectLst/>
                          <a:latin typeface="d2coding"/>
                        </a:rPr>
                        <a:t>scores = [int(input) </a:t>
                      </a:r>
                      <a:r>
                        <a:rPr lang="en-US" b="0" i="1" dirty="0">
                          <a:solidFill>
                            <a:schemeClr val="bg2">
                              <a:lumMod val="50000"/>
                            </a:schemeClr>
                          </a:solidFill>
                          <a:effectLst/>
                          <a:latin typeface="d2coding"/>
                        </a:rPr>
                        <a:t>for</a:t>
                      </a:r>
                      <a:r>
                        <a:rPr lang="en-US" b="0" dirty="0">
                          <a:solidFill>
                            <a:schemeClr val="bg2">
                              <a:lumMod val="50000"/>
                            </a:schemeClr>
                          </a:solidFill>
                          <a:effectLst/>
                          <a:latin typeface="d2coding"/>
                        </a:rPr>
                        <a:t> _ </a:t>
                      </a:r>
                      <a:r>
                        <a:rPr lang="en-US" b="0" i="1" dirty="0">
                          <a:solidFill>
                            <a:schemeClr val="bg2">
                              <a:lumMod val="50000"/>
                            </a:schemeClr>
                          </a:solidFill>
                          <a:effectLst/>
                          <a:latin typeface="d2coding"/>
                        </a:rPr>
                        <a:t>in</a:t>
                      </a:r>
                      <a:r>
                        <a:rPr lang="en-US" b="0" dirty="0">
                          <a:solidFill>
                            <a:schemeClr val="bg2">
                              <a:lumMod val="50000"/>
                            </a:schemeClr>
                          </a:solidFill>
                          <a:effectLst/>
                          <a:latin typeface="d2coding"/>
                        </a:rPr>
                        <a:t> range(3)]</a:t>
                      </a:r>
                    </a:p>
                    <a:p>
                      <a:r>
                        <a:rPr lang="en-US" b="0" dirty="0">
                          <a:solidFill>
                            <a:schemeClr val="bg2">
                              <a:lumMod val="50000"/>
                            </a:schemeClr>
                          </a:solidFill>
                          <a:effectLst/>
                          <a:latin typeface="d2coding"/>
                        </a:rPr>
                        <a:t>(scores[0] + scores[1] + scores[2]) / 3</a:t>
                      </a:r>
                    </a:p>
                  </a:txBody>
                  <a:tcPr/>
                </a:tc>
                <a:extLst>
                  <a:ext uri="{0D108BD9-81ED-4DB2-BD59-A6C34878D82A}">
                    <a16:rowId xmlns:a16="http://schemas.microsoft.com/office/drawing/2014/main" val="3626114282"/>
                  </a:ext>
                </a:extLst>
              </a:tr>
            </a:tbl>
          </a:graphicData>
        </a:graphic>
      </p:graphicFrame>
    </p:spTree>
    <p:extLst>
      <p:ext uri="{BB962C8B-B14F-4D97-AF65-F5344CB8AC3E}">
        <p14:creationId xmlns:p14="http://schemas.microsoft.com/office/powerpoint/2010/main" val="14696729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a:xfrm>
            <a:off x="257432" y="952615"/>
            <a:ext cx="8629135" cy="2415784"/>
          </a:xfrm>
        </p:spPr>
        <p:txBody>
          <a:bodyPr/>
          <a:lstStyle/>
          <a:p>
            <a:r>
              <a:rPr lang="en-US" altLang="ko-KR" sz="2800" b="1" dirty="0"/>
              <a:t>Make a program that receives the number of elements, receives positive values of elements, and print the maximum among them.</a:t>
            </a:r>
            <a:endParaRPr lang="ko-KR" altLang="en-US" sz="2800" b="1" dirty="0"/>
          </a:p>
        </p:txBody>
      </p:sp>
      <p:pic>
        <p:nvPicPr>
          <p:cNvPr id="5" name="그림 4">
            <a:extLst>
              <a:ext uri="{FF2B5EF4-FFF2-40B4-BE49-F238E27FC236}">
                <a16:creationId xmlns:a16="http://schemas.microsoft.com/office/drawing/2014/main" id="{CEA5A624-A9F9-78BD-A3DF-927B8443C279}"/>
              </a:ext>
            </a:extLst>
          </p:cNvPr>
          <p:cNvPicPr>
            <a:picLocks noChangeAspect="1"/>
          </p:cNvPicPr>
          <p:nvPr/>
        </p:nvPicPr>
        <p:blipFill>
          <a:blip r:embed="rId2"/>
          <a:stretch>
            <a:fillRect/>
          </a:stretch>
        </p:blipFill>
        <p:spPr>
          <a:xfrm>
            <a:off x="899862" y="3440544"/>
            <a:ext cx="2522211" cy="1106833"/>
          </a:xfrm>
          <a:prstGeom prst="rect">
            <a:avLst/>
          </a:prstGeom>
        </p:spPr>
      </p:pic>
      <p:sp>
        <p:nvSpPr>
          <p:cNvPr id="6" name="TextBox 5">
            <a:extLst>
              <a:ext uri="{FF2B5EF4-FFF2-40B4-BE49-F238E27FC236}">
                <a16:creationId xmlns:a16="http://schemas.microsoft.com/office/drawing/2014/main" id="{0A13C940-498D-CC49-8EDC-02B626A20A51}"/>
              </a:ext>
            </a:extLst>
          </p:cNvPr>
          <p:cNvSpPr txBox="1"/>
          <p:nvPr/>
        </p:nvSpPr>
        <p:spPr>
          <a:xfrm>
            <a:off x="899862" y="3040434"/>
            <a:ext cx="1403927" cy="400110"/>
          </a:xfrm>
          <a:prstGeom prst="rect">
            <a:avLst/>
          </a:prstGeom>
          <a:noFill/>
        </p:spPr>
        <p:txBody>
          <a:bodyPr wrap="square" rtlCol="0">
            <a:spAutoFit/>
          </a:bodyPr>
          <a:lstStyle/>
          <a:p>
            <a:r>
              <a:rPr lang="en-US" altLang="ko-KR" sz="2000" b="1" dirty="0">
                <a:solidFill>
                  <a:schemeClr val="accent1"/>
                </a:solidFill>
              </a:rPr>
              <a:t>input</a:t>
            </a:r>
            <a:endParaRPr lang="ko-KR" altLang="en-US" sz="2000" b="1" dirty="0">
              <a:solidFill>
                <a:schemeClr val="accent1"/>
              </a:solidFill>
            </a:endParaRPr>
          </a:p>
        </p:txBody>
      </p:sp>
      <p:sp>
        <p:nvSpPr>
          <p:cNvPr id="7" name="TextBox 6">
            <a:extLst>
              <a:ext uri="{FF2B5EF4-FFF2-40B4-BE49-F238E27FC236}">
                <a16:creationId xmlns:a16="http://schemas.microsoft.com/office/drawing/2014/main" id="{54878BC4-AF58-8739-077D-A3BEA0B5BAF2}"/>
              </a:ext>
            </a:extLst>
          </p:cNvPr>
          <p:cNvSpPr txBox="1"/>
          <p:nvPr/>
        </p:nvSpPr>
        <p:spPr>
          <a:xfrm>
            <a:off x="3776989" y="3004362"/>
            <a:ext cx="1403927" cy="400110"/>
          </a:xfrm>
          <a:prstGeom prst="rect">
            <a:avLst/>
          </a:prstGeom>
          <a:noFill/>
        </p:spPr>
        <p:txBody>
          <a:bodyPr wrap="square" rtlCol="0">
            <a:spAutoFit/>
          </a:bodyPr>
          <a:lstStyle/>
          <a:p>
            <a:r>
              <a:rPr lang="en-US" altLang="ko-KR" sz="2000" b="1" dirty="0">
                <a:solidFill>
                  <a:schemeClr val="accent1"/>
                </a:solidFill>
              </a:rPr>
              <a:t>output</a:t>
            </a:r>
            <a:endParaRPr lang="ko-KR" altLang="en-US" sz="2000" b="1" dirty="0">
              <a:solidFill>
                <a:schemeClr val="accent1"/>
              </a:solidFill>
            </a:endParaRPr>
          </a:p>
        </p:txBody>
      </p:sp>
      <p:pic>
        <p:nvPicPr>
          <p:cNvPr id="9" name="그림 8">
            <a:extLst>
              <a:ext uri="{FF2B5EF4-FFF2-40B4-BE49-F238E27FC236}">
                <a16:creationId xmlns:a16="http://schemas.microsoft.com/office/drawing/2014/main" id="{7B5183ED-40A9-D688-3D1A-B32D1656812D}"/>
              </a:ext>
            </a:extLst>
          </p:cNvPr>
          <p:cNvPicPr>
            <a:picLocks noChangeAspect="1"/>
          </p:cNvPicPr>
          <p:nvPr/>
        </p:nvPicPr>
        <p:blipFill>
          <a:blip r:embed="rId3"/>
          <a:stretch>
            <a:fillRect/>
          </a:stretch>
        </p:blipFill>
        <p:spPr>
          <a:xfrm>
            <a:off x="3736343" y="3440544"/>
            <a:ext cx="2114659" cy="330217"/>
          </a:xfrm>
          <a:prstGeom prst="rect">
            <a:avLst/>
          </a:prstGeom>
        </p:spPr>
      </p:pic>
      <p:sp>
        <p:nvSpPr>
          <p:cNvPr id="10" name="직사각형 9">
            <a:extLst>
              <a:ext uri="{FF2B5EF4-FFF2-40B4-BE49-F238E27FC236}">
                <a16:creationId xmlns:a16="http://schemas.microsoft.com/office/drawing/2014/main" id="{F8782997-E32A-EA41-E6CB-5E79A2852615}"/>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Download Penguin Bird Cartoon Royalty-Free Vector Graphic - Pixabay">
            <a:extLst>
              <a:ext uri="{FF2B5EF4-FFF2-40B4-BE49-F238E27FC236}">
                <a16:creationId xmlns:a16="http://schemas.microsoft.com/office/drawing/2014/main" id="{B866039C-1DD3-6986-1042-EB8F84F61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29A9308-737E-286B-9BEC-39930ADB5CD0}"/>
              </a:ext>
            </a:extLst>
          </p:cNvPr>
          <p:cNvSpPr txBox="1"/>
          <p:nvPr/>
        </p:nvSpPr>
        <p:spPr>
          <a:xfrm>
            <a:off x="5948220" y="3992904"/>
            <a:ext cx="480290" cy="246221"/>
          </a:xfrm>
          <a:prstGeom prst="rect">
            <a:avLst/>
          </a:prstGeom>
          <a:solidFill>
            <a:schemeClr val="bg1"/>
          </a:solidFill>
        </p:spPr>
        <p:txBody>
          <a:bodyPr wrap="square" rtlCol="0">
            <a:spAutoFit/>
          </a:bodyPr>
          <a:lstStyle/>
          <a:p>
            <a:r>
              <a:rPr lang="en-US" altLang="ko-KR" sz="1000" dirty="0"/>
              <a:t>HINT</a:t>
            </a:r>
            <a:endParaRPr lang="ko-KR" altLang="en-US" sz="1000" dirty="0"/>
          </a:p>
        </p:txBody>
      </p:sp>
      <p:sp>
        <p:nvSpPr>
          <p:cNvPr id="13" name="TextBox 12">
            <a:extLst>
              <a:ext uri="{FF2B5EF4-FFF2-40B4-BE49-F238E27FC236}">
                <a16:creationId xmlns:a16="http://schemas.microsoft.com/office/drawing/2014/main" id="{5011B521-EF9F-B3EE-902C-F91D9C2A7543}"/>
              </a:ext>
            </a:extLst>
          </p:cNvPr>
          <p:cNvSpPr txBox="1"/>
          <p:nvPr/>
        </p:nvSpPr>
        <p:spPr>
          <a:xfrm>
            <a:off x="5532581" y="4239125"/>
            <a:ext cx="3611419" cy="738664"/>
          </a:xfrm>
          <a:prstGeom prst="rect">
            <a:avLst/>
          </a:prstGeom>
          <a:noFill/>
        </p:spPr>
        <p:txBody>
          <a:bodyPr wrap="square" rtlCol="0">
            <a:spAutoFit/>
          </a:bodyPr>
          <a:lstStyle/>
          <a:p>
            <a:r>
              <a:rPr lang="en-US" altLang="ko-KR" dirty="0">
                <a:solidFill>
                  <a:schemeClr val="accent1"/>
                </a:solidFill>
              </a:rPr>
              <a:t>To receive n elements, write:</a:t>
            </a:r>
          </a:p>
          <a:p>
            <a:r>
              <a:rPr lang="en-US" altLang="ko-KR" dirty="0">
                <a:solidFill>
                  <a:schemeClr val="accent1"/>
                </a:solidFill>
              </a:rPr>
              <a:t>for </a:t>
            </a:r>
            <a:r>
              <a:rPr lang="en-US" altLang="ko-KR" dirty="0" err="1">
                <a:solidFill>
                  <a:schemeClr val="accent1"/>
                </a:solidFill>
              </a:rPr>
              <a:t>i</a:t>
            </a:r>
            <a:r>
              <a:rPr lang="en-US" altLang="ko-KR" dirty="0">
                <a:solidFill>
                  <a:schemeClr val="accent1"/>
                </a:solidFill>
              </a:rPr>
              <a:t> in range(n):</a:t>
            </a:r>
          </a:p>
          <a:p>
            <a:r>
              <a:rPr lang="en-US" altLang="ko-KR" dirty="0">
                <a:solidFill>
                  <a:schemeClr val="accent1"/>
                </a:solidFill>
              </a:rPr>
              <a:t>	list1.append(int(input('input: '))</a:t>
            </a:r>
            <a:endParaRPr lang="ko-KR" altLang="en-US" dirty="0">
              <a:solidFill>
                <a:schemeClr val="accent1"/>
              </a:solidFill>
            </a:endParaRPr>
          </a:p>
        </p:txBody>
      </p:sp>
    </p:spTree>
    <p:extLst>
      <p:ext uri="{BB962C8B-B14F-4D97-AF65-F5344CB8AC3E}">
        <p14:creationId xmlns:p14="http://schemas.microsoft.com/office/powerpoint/2010/main" val="2763201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0AA8ACFF-F563-E3C9-40B9-6966A9326D9F}"/>
              </a:ext>
            </a:extLst>
          </p:cNvPr>
          <p:cNvPicPr>
            <a:picLocks noChangeAspect="1"/>
          </p:cNvPicPr>
          <p:nvPr/>
        </p:nvPicPr>
        <p:blipFill>
          <a:blip r:embed="rId2"/>
          <a:stretch>
            <a:fillRect/>
          </a:stretch>
        </p:blipFill>
        <p:spPr>
          <a:xfrm>
            <a:off x="1702672" y="1052390"/>
            <a:ext cx="5908092" cy="4040309"/>
          </a:xfrm>
          <a:prstGeom prst="rect">
            <a:avLst/>
          </a:prstGeom>
        </p:spPr>
      </p:pic>
    </p:spTree>
    <p:extLst>
      <p:ext uri="{BB962C8B-B14F-4D97-AF65-F5344CB8AC3E}">
        <p14:creationId xmlns:p14="http://schemas.microsoft.com/office/powerpoint/2010/main" val="23746898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a:xfrm>
            <a:off x="257432" y="952615"/>
            <a:ext cx="8629135" cy="2415784"/>
          </a:xfrm>
        </p:spPr>
        <p:txBody>
          <a:bodyPr/>
          <a:lstStyle/>
          <a:p>
            <a:r>
              <a:rPr lang="en-US" altLang="ko-KR" sz="2800" b="1" dirty="0"/>
              <a:t>Make a program that receives the number of elements, receives positive values of elements, and print the minimum among them. ( input numbers are less than 1000 )</a:t>
            </a:r>
            <a:endParaRPr lang="ko-KR" altLang="en-US" sz="2800" b="1" dirty="0"/>
          </a:p>
        </p:txBody>
      </p:sp>
      <p:sp>
        <p:nvSpPr>
          <p:cNvPr id="6" name="TextBox 5">
            <a:extLst>
              <a:ext uri="{FF2B5EF4-FFF2-40B4-BE49-F238E27FC236}">
                <a16:creationId xmlns:a16="http://schemas.microsoft.com/office/drawing/2014/main" id="{0A13C940-498D-CC49-8EDC-02B626A20A51}"/>
              </a:ext>
            </a:extLst>
          </p:cNvPr>
          <p:cNvSpPr txBox="1"/>
          <p:nvPr/>
        </p:nvSpPr>
        <p:spPr>
          <a:xfrm>
            <a:off x="899862" y="3040434"/>
            <a:ext cx="1403927" cy="400110"/>
          </a:xfrm>
          <a:prstGeom prst="rect">
            <a:avLst/>
          </a:prstGeom>
          <a:noFill/>
        </p:spPr>
        <p:txBody>
          <a:bodyPr wrap="square" rtlCol="0">
            <a:spAutoFit/>
          </a:bodyPr>
          <a:lstStyle/>
          <a:p>
            <a:r>
              <a:rPr lang="en-US" altLang="ko-KR" sz="2000" b="1" dirty="0">
                <a:solidFill>
                  <a:schemeClr val="accent1"/>
                </a:solidFill>
              </a:rPr>
              <a:t>input</a:t>
            </a:r>
            <a:endParaRPr lang="ko-KR" altLang="en-US" sz="2000" b="1" dirty="0">
              <a:solidFill>
                <a:schemeClr val="accent1"/>
              </a:solidFill>
            </a:endParaRPr>
          </a:p>
        </p:txBody>
      </p:sp>
      <p:sp>
        <p:nvSpPr>
          <p:cNvPr id="7" name="TextBox 6">
            <a:extLst>
              <a:ext uri="{FF2B5EF4-FFF2-40B4-BE49-F238E27FC236}">
                <a16:creationId xmlns:a16="http://schemas.microsoft.com/office/drawing/2014/main" id="{54878BC4-AF58-8739-077D-A3BEA0B5BAF2}"/>
              </a:ext>
            </a:extLst>
          </p:cNvPr>
          <p:cNvSpPr txBox="1"/>
          <p:nvPr/>
        </p:nvSpPr>
        <p:spPr>
          <a:xfrm>
            <a:off x="3776989" y="3004362"/>
            <a:ext cx="1403927" cy="400110"/>
          </a:xfrm>
          <a:prstGeom prst="rect">
            <a:avLst/>
          </a:prstGeom>
          <a:noFill/>
        </p:spPr>
        <p:txBody>
          <a:bodyPr wrap="square" rtlCol="0">
            <a:spAutoFit/>
          </a:bodyPr>
          <a:lstStyle/>
          <a:p>
            <a:r>
              <a:rPr lang="en-US" altLang="ko-KR" sz="2000" b="1" dirty="0">
                <a:solidFill>
                  <a:schemeClr val="accent1"/>
                </a:solidFill>
              </a:rPr>
              <a:t>output</a:t>
            </a:r>
            <a:endParaRPr lang="ko-KR" altLang="en-US" sz="2000" b="1" dirty="0">
              <a:solidFill>
                <a:schemeClr val="accent1"/>
              </a:solidFill>
            </a:endParaRPr>
          </a:p>
        </p:txBody>
      </p:sp>
      <p:sp>
        <p:nvSpPr>
          <p:cNvPr id="10" name="직사각형 9">
            <a:extLst>
              <a:ext uri="{FF2B5EF4-FFF2-40B4-BE49-F238E27FC236}">
                <a16:creationId xmlns:a16="http://schemas.microsoft.com/office/drawing/2014/main" id="{F8782997-E32A-EA41-E6CB-5E79A2852615}"/>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Download Penguin Bird Cartoon Royalty-Free Vector Graphic - Pixabay">
            <a:extLst>
              <a:ext uri="{FF2B5EF4-FFF2-40B4-BE49-F238E27FC236}">
                <a16:creationId xmlns:a16="http://schemas.microsoft.com/office/drawing/2014/main" id="{B866039C-1DD3-6986-1042-EB8F84F61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29A9308-737E-286B-9BEC-39930ADB5CD0}"/>
              </a:ext>
            </a:extLst>
          </p:cNvPr>
          <p:cNvSpPr txBox="1"/>
          <p:nvPr/>
        </p:nvSpPr>
        <p:spPr>
          <a:xfrm>
            <a:off x="5948220" y="3992904"/>
            <a:ext cx="480290" cy="246221"/>
          </a:xfrm>
          <a:prstGeom prst="rect">
            <a:avLst/>
          </a:prstGeom>
          <a:solidFill>
            <a:schemeClr val="bg1"/>
          </a:solidFill>
        </p:spPr>
        <p:txBody>
          <a:bodyPr wrap="square" rtlCol="0">
            <a:spAutoFit/>
          </a:bodyPr>
          <a:lstStyle/>
          <a:p>
            <a:r>
              <a:rPr lang="en-US" altLang="ko-KR" sz="1000" dirty="0"/>
              <a:t>HINT</a:t>
            </a:r>
            <a:endParaRPr lang="ko-KR" altLang="en-US" sz="1000" dirty="0"/>
          </a:p>
        </p:txBody>
      </p:sp>
      <p:sp>
        <p:nvSpPr>
          <p:cNvPr id="13" name="TextBox 12">
            <a:extLst>
              <a:ext uri="{FF2B5EF4-FFF2-40B4-BE49-F238E27FC236}">
                <a16:creationId xmlns:a16="http://schemas.microsoft.com/office/drawing/2014/main" id="{5011B521-EF9F-B3EE-902C-F91D9C2A7543}"/>
              </a:ext>
            </a:extLst>
          </p:cNvPr>
          <p:cNvSpPr txBox="1"/>
          <p:nvPr/>
        </p:nvSpPr>
        <p:spPr>
          <a:xfrm>
            <a:off x="5532581" y="4239125"/>
            <a:ext cx="3611419" cy="738664"/>
          </a:xfrm>
          <a:prstGeom prst="rect">
            <a:avLst/>
          </a:prstGeom>
          <a:noFill/>
        </p:spPr>
        <p:txBody>
          <a:bodyPr wrap="square" rtlCol="0">
            <a:spAutoFit/>
          </a:bodyPr>
          <a:lstStyle/>
          <a:p>
            <a:r>
              <a:rPr lang="en-US" altLang="ko-KR" dirty="0">
                <a:solidFill>
                  <a:schemeClr val="accent1"/>
                </a:solidFill>
              </a:rPr>
              <a:t>To receive n elements, write:</a:t>
            </a:r>
          </a:p>
          <a:p>
            <a:r>
              <a:rPr lang="en-US" altLang="ko-KR" dirty="0">
                <a:solidFill>
                  <a:schemeClr val="accent1"/>
                </a:solidFill>
              </a:rPr>
              <a:t>for </a:t>
            </a:r>
            <a:r>
              <a:rPr lang="en-US" altLang="ko-KR" dirty="0" err="1">
                <a:solidFill>
                  <a:schemeClr val="accent1"/>
                </a:solidFill>
              </a:rPr>
              <a:t>i</a:t>
            </a:r>
            <a:r>
              <a:rPr lang="en-US" altLang="ko-KR" dirty="0">
                <a:solidFill>
                  <a:schemeClr val="accent1"/>
                </a:solidFill>
              </a:rPr>
              <a:t> in range(n):</a:t>
            </a:r>
          </a:p>
          <a:p>
            <a:r>
              <a:rPr lang="en-US" altLang="ko-KR" dirty="0">
                <a:solidFill>
                  <a:schemeClr val="accent1"/>
                </a:solidFill>
              </a:rPr>
              <a:t>	list1.append(int(input('input: '))</a:t>
            </a:r>
            <a:endParaRPr lang="ko-KR" altLang="en-US" dirty="0">
              <a:solidFill>
                <a:schemeClr val="accent1"/>
              </a:solidFill>
            </a:endParaRPr>
          </a:p>
        </p:txBody>
      </p:sp>
      <p:pic>
        <p:nvPicPr>
          <p:cNvPr id="8" name="그림 7">
            <a:extLst>
              <a:ext uri="{FF2B5EF4-FFF2-40B4-BE49-F238E27FC236}">
                <a16:creationId xmlns:a16="http://schemas.microsoft.com/office/drawing/2014/main" id="{21111594-31F9-A3D7-9B57-36B7DBB5375C}"/>
              </a:ext>
            </a:extLst>
          </p:cNvPr>
          <p:cNvPicPr>
            <a:picLocks noChangeAspect="1"/>
          </p:cNvPicPr>
          <p:nvPr/>
        </p:nvPicPr>
        <p:blipFill>
          <a:blip r:embed="rId3"/>
          <a:stretch>
            <a:fillRect/>
          </a:stretch>
        </p:blipFill>
        <p:spPr>
          <a:xfrm>
            <a:off x="964520" y="3466217"/>
            <a:ext cx="2028062" cy="925674"/>
          </a:xfrm>
          <a:prstGeom prst="rect">
            <a:avLst/>
          </a:prstGeom>
        </p:spPr>
      </p:pic>
      <p:pic>
        <p:nvPicPr>
          <p:cNvPr id="15" name="그림 14">
            <a:extLst>
              <a:ext uri="{FF2B5EF4-FFF2-40B4-BE49-F238E27FC236}">
                <a16:creationId xmlns:a16="http://schemas.microsoft.com/office/drawing/2014/main" id="{E6F9B416-0FA0-E3AD-4E70-7AFF732379FD}"/>
              </a:ext>
            </a:extLst>
          </p:cNvPr>
          <p:cNvPicPr>
            <a:picLocks noChangeAspect="1"/>
          </p:cNvPicPr>
          <p:nvPr/>
        </p:nvPicPr>
        <p:blipFill>
          <a:blip r:embed="rId4"/>
          <a:stretch>
            <a:fillRect/>
          </a:stretch>
        </p:blipFill>
        <p:spPr>
          <a:xfrm>
            <a:off x="3754091" y="3461714"/>
            <a:ext cx="1892397" cy="317516"/>
          </a:xfrm>
          <a:prstGeom prst="rect">
            <a:avLst/>
          </a:prstGeom>
        </p:spPr>
      </p:pic>
    </p:spTree>
    <p:extLst>
      <p:ext uri="{BB962C8B-B14F-4D97-AF65-F5344CB8AC3E}">
        <p14:creationId xmlns:p14="http://schemas.microsoft.com/office/powerpoint/2010/main" val="14514474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5" name="그림 4">
            <a:extLst>
              <a:ext uri="{FF2B5EF4-FFF2-40B4-BE49-F238E27FC236}">
                <a16:creationId xmlns:a16="http://schemas.microsoft.com/office/drawing/2014/main" id="{87836CC5-1D87-5661-C8FA-7DA16FEB540F}"/>
              </a:ext>
            </a:extLst>
          </p:cNvPr>
          <p:cNvPicPr>
            <a:picLocks noChangeAspect="1"/>
          </p:cNvPicPr>
          <p:nvPr/>
        </p:nvPicPr>
        <p:blipFill>
          <a:blip r:embed="rId2"/>
          <a:stretch>
            <a:fillRect/>
          </a:stretch>
        </p:blipFill>
        <p:spPr>
          <a:xfrm>
            <a:off x="2050470" y="1149182"/>
            <a:ext cx="5601857" cy="3744936"/>
          </a:xfrm>
          <a:prstGeom prst="rect">
            <a:avLst/>
          </a:prstGeom>
        </p:spPr>
      </p:pic>
    </p:spTree>
    <p:extLst>
      <p:ext uri="{BB962C8B-B14F-4D97-AF65-F5344CB8AC3E}">
        <p14:creationId xmlns:p14="http://schemas.microsoft.com/office/powerpoint/2010/main" val="41193625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Function</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p:txBody>
          <a:bodyPr/>
          <a:lstStyle/>
          <a:p>
            <a:r>
              <a:rPr lang="en-US" altLang="ko-KR" dirty="0"/>
              <a:t>Function is a block of code which is executed when it is called.</a:t>
            </a:r>
          </a:p>
          <a:p>
            <a:r>
              <a:rPr lang="en-US" altLang="ko-KR" dirty="0"/>
              <a:t>Function makes the code reusable</a:t>
            </a:r>
          </a:p>
        </p:txBody>
      </p:sp>
      <p:pic>
        <p:nvPicPr>
          <p:cNvPr id="35842" name="Picture 2" descr="Black box representation of functions | Download Scientific Diagram">
            <a:extLst>
              <a:ext uri="{FF2B5EF4-FFF2-40B4-BE49-F238E27FC236}">
                <a16:creationId xmlns:a16="http://schemas.microsoft.com/office/drawing/2014/main" id="{B53A57DB-0134-BAE3-3C14-DC5BD7BEB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4278" y="1562350"/>
            <a:ext cx="2066285" cy="1172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93114E-3128-FCAF-5D93-2AFBC5F35C3A}"/>
              </a:ext>
            </a:extLst>
          </p:cNvPr>
          <p:cNvSpPr txBox="1"/>
          <p:nvPr/>
        </p:nvSpPr>
        <p:spPr>
          <a:xfrm>
            <a:off x="913437" y="1562350"/>
            <a:ext cx="5753259" cy="1631216"/>
          </a:xfrm>
          <a:prstGeom prst="rect">
            <a:avLst/>
          </a:prstGeom>
          <a:noFill/>
        </p:spPr>
        <p:txBody>
          <a:bodyPr wrap="square" rtlCol="0">
            <a:spAutoFit/>
          </a:bodyPr>
          <a:lstStyle/>
          <a:p>
            <a:r>
              <a:rPr lang="en-US" altLang="ko-KR" sz="5000" b="1" dirty="0">
                <a:solidFill>
                  <a:schemeClr val="accent1"/>
                </a:solidFill>
              </a:rPr>
              <a:t>def f(x):</a:t>
            </a:r>
          </a:p>
          <a:p>
            <a:r>
              <a:rPr lang="en-US" altLang="ko-KR" sz="5000" b="1" dirty="0">
                <a:solidFill>
                  <a:schemeClr val="accent1"/>
                </a:solidFill>
              </a:rPr>
              <a:t>	</a:t>
            </a:r>
            <a:r>
              <a:rPr lang="en-US" altLang="ko-KR" sz="5000" b="1" dirty="0" err="1">
                <a:solidFill>
                  <a:schemeClr val="accent1"/>
                </a:solidFill>
              </a:rPr>
              <a:t>function_body</a:t>
            </a:r>
            <a:endParaRPr lang="ko-KR" altLang="en-US" sz="5000" b="1" dirty="0">
              <a:solidFill>
                <a:schemeClr val="accent1"/>
              </a:solidFill>
            </a:endParaRPr>
          </a:p>
        </p:txBody>
      </p:sp>
      <p:cxnSp>
        <p:nvCxnSpPr>
          <p:cNvPr id="11" name="직선 연결선 10">
            <a:extLst>
              <a:ext uri="{FF2B5EF4-FFF2-40B4-BE49-F238E27FC236}">
                <a16:creationId xmlns:a16="http://schemas.microsoft.com/office/drawing/2014/main" id="{9CD2E9D3-D041-BAB1-6853-FBECC5126511}"/>
              </a:ext>
            </a:extLst>
          </p:cNvPr>
          <p:cNvCxnSpPr>
            <a:cxnSpLocks/>
          </p:cNvCxnSpPr>
          <p:nvPr/>
        </p:nvCxnSpPr>
        <p:spPr>
          <a:xfrm>
            <a:off x="2052252" y="2277839"/>
            <a:ext cx="3417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5D87FE-C8FC-EFE7-7A36-E0C8442CF23B}"/>
              </a:ext>
            </a:extLst>
          </p:cNvPr>
          <p:cNvSpPr txBox="1"/>
          <p:nvPr/>
        </p:nvSpPr>
        <p:spPr>
          <a:xfrm>
            <a:off x="2091507" y="2237923"/>
            <a:ext cx="263236" cy="353943"/>
          </a:xfrm>
          <a:prstGeom prst="rect">
            <a:avLst/>
          </a:prstGeom>
          <a:noFill/>
        </p:spPr>
        <p:txBody>
          <a:bodyPr wrap="square" rtlCol="0">
            <a:spAutoFit/>
          </a:bodyPr>
          <a:lstStyle/>
          <a:p>
            <a:r>
              <a:rPr lang="en-US" altLang="ko-KR" sz="1700" b="1" dirty="0">
                <a:solidFill>
                  <a:srgbClr val="FF0000"/>
                </a:solidFill>
              </a:rPr>
              <a:t>1</a:t>
            </a:r>
            <a:endParaRPr lang="ko-KR" altLang="en-US" sz="1700" b="1" dirty="0">
              <a:solidFill>
                <a:srgbClr val="FF0000"/>
              </a:solidFill>
            </a:endParaRPr>
          </a:p>
        </p:txBody>
      </p:sp>
      <p:cxnSp>
        <p:nvCxnSpPr>
          <p:cNvPr id="15" name="직선 연결선 14">
            <a:extLst>
              <a:ext uri="{FF2B5EF4-FFF2-40B4-BE49-F238E27FC236}">
                <a16:creationId xmlns:a16="http://schemas.microsoft.com/office/drawing/2014/main" id="{245D6BCC-99E4-182F-ACF9-243917D0FF4B}"/>
              </a:ext>
            </a:extLst>
          </p:cNvPr>
          <p:cNvCxnSpPr>
            <a:cxnSpLocks/>
          </p:cNvCxnSpPr>
          <p:nvPr/>
        </p:nvCxnSpPr>
        <p:spPr>
          <a:xfrm>
            <a:off x="2565304" y="2277839"/>
            <a:ext cx="3417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FDBAE45-8361-FD93-ACC0-A1242F4E660E}"/>
              </a:ext>
            </a:extLst>
          </p:cNvPr>
          <p:cNvSpPr txBox="1"/>
          <p:nvPr/>
        </p:nvSpPr>
        <p:spPr>
          <a:xfrm>
            <a:off x="2604559" y="2237923"/>
            <a:ext cx="263236" cy="353943"/>
          </a:xfrm>
          <a:prstGeom prst="rect">
            <a:avLst/>
          </a:prstGeom>
          <a:noFill/>
        </p:spPr>
        <p:txBody>
          <a:bodyPr wrap="square" rtlCol="0">
            <a:spAutoFit/>
          </a:bodyPr>
          <a:lstStyle/>
          <a:p>
            <a:r>
              <a:rPr lang="en-US" altLang="ko-KR" sz="1700" b="1" dirty="0">
                <a:solidFill>
                  <a:srgbClr val="FF0000"/>
                </a:solidFill>
              </a:rPr>
              <a:t>2</a:t>
            </a:r>
            <a:endParaRPr lang="ko-KR" altLang="en-US" sz="1700" b="1" dirty="0">
              <a:solidFill>
                <a:srgbClr val="FF0000"/>
              </a:solidFill>
            </a:endParaRPr>
          </a:p>
        </p:txBody>
      </p:sp>
      <p:cxnSp>
        <p:nvCxnSpPr>
          <p:cNvPr id="18" name="직선 연결선 17">
            <a:extLst>
              <a:ext uri="{FF2B5EF4-FFF2-40B4-BE49-F238E27FC236}">
                <a16:creationId xmlns:a16="http://schemas.microsoft.com/office/drawing/2014/main" id="{7FBA8AD6-6334-5D42-F84F-9643FD576AEE}"/>
              </a:ext>
            </a:extLst>
          </p:cNvPr>
          <p:cNvCxnSpPr>
            <a:cxnSpLocks/>
          </p:cNvCxnSpPr>
          <p:nvPr/>
        </p:nvCxnSpPr>
        <p:spPr>
          <a:xfrm>
            <a:off x="1928550" y="3171644"/>
            <a:ext cx="43803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11CE5D-0C83-5110-F1C1-E3AC3278C18C}"/>
              </a:ext>
            </a:extLst>
          </p:cNvPr>
          <p:cNvSpPr txBox="1"/>
          <p:nvPr/>
        </p:nvSpPr>
        <p:spPr>
          <a:xfrm>
            <a:off x="3941089" y="3163724"/>
            <a:ext cx="263236" cy="353943"/>
          </a:xfrm>
          <a:prstGeom prst="rect">
            <a:avLst/>
          </a:prstGeom>
          <a:noFill/>
        </p:spPr>
        <p:txBody>
          <a:bodyPr wrap="square" rtlCol="0">
            <a:spAutoFit/>
          </a:bodyPr>
          <a:lstStyle/>
          <a:p>
            <a:r>
              <a:rPr lang="en-US" altLang="ko-KR" sz="1700" b="1" dirty="0">
                <a:solidFill>
                  <a:srgbClr val="FF0000"/>
                </a:solidFill>
              </a:rPr>
              <a:t>3</a:t>
            </a:r>
            <a:endParaRPr lang="ko-KR" altLang="en-US" sz="1700" b="1" dirty="0">
              <a:solidFill>
                <a:srgbClr val="FF0000"/>
              </a:solidFill>
            </a:endParaRPr>
          </a:p>
        </p:txBody>
      </p:sp>
      <p:sp>
        <p:nvSpPr>
          <p:cNvPr id="22" name="TextBox 21">
            <a:extLst>
              <a:ext uri="{FF2B5EF4-FFF2-40B4-BE49-F238E27FC236}">
                <a16:creationId xmlns:a16="http://schemas.microsoft.com/office/drawing/2014/main" id="{094CCE5A-850F-5C93-CDFB-12357F44155B}"/>
              </a:ext>
            </a:extLst>
          </p:cNvPr>
          <p:cNvSpPr txBox="1"/>
          <p:nvPr/>
        </p:nvSpPr>
        <p:spPr>
          <a:xfrm>
            <a:off x="1482436" y="3676073"/>
            <a:ext cx="7661564" cy="954107"/>
          </a:xfrm>
          <a:prstGeom prst="rect">
            <a:avLst/>
          </a:prstGeom>
          <a:noFill/>
        </p:spPr>
        <p:txBody>
          <a:bodyPr wrap="square" rtlCol="0">
            <a:spAutoFit/>
          </a:bodyPr>
          <a:lstStyle/>
          <a:p>
            <a:r>
              <a:rPr lang="en-US" altLang="ko-KR" dirty="0"/>
              <a:t>1: This is function name. Rules of function name is same with the rules of variable name.</a:t>
            </a:r>
          </a:p>
          <a:p>
            <a:r>
              <a:rPr lang="en-US" altLang="ko-KR" dirty="0"/>
              <a:t>2: This is called parameter. It's same with variable in math. </a:t>
            </a:r>
          </a:p>
          <a:p>
            <a:r>
              <a:rPr lang="en-US" altLang="ko-KR" dirty="0"/>
              <a:t>3: This is function body. It's the actual execution code </a:t>
            </a:r>
            <a:r>
              <a:rPr lang="en-US" altLang="ko-KR"/>
              <a:t>in function f.</a:t>
            </a:r>
            <a:endParaRPr lang="en-US" altLang="ko-KR" dirty="0"/>
          </a:p>
          <a:p>
            <a:endParaRPr lang="ko-KR" altLang="en-US" dirty="0"/>
          </a:p>
        </p:txBody>
      </p:sp>
    </p:spTree>
    <p:extLst>
      <p:ext uri="{BB962C8B-B14F-4D97-AF65-F5344CB8AC3E}">
        <p14:creationId xmlns:p14="http://schemas.microsoft.com/office/powerpoint/2010/main" val="3902342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Function</a:t>
            </a:r>
            <a:endParaRPr lang="ko-KR" altLang="en-US" dirty="0"/>
          </a:p>
        </p:txBody>
      </p:sp>
      <p:graphicFrame>
        <p:nvGraphicFramePr>
          <p:cNvPr id="4" name="표 4">
            <a:extLst>
              <a:ext uri="{FF2B5EF4-FFF2-40B4-BE49-F238E27FC236}">
                <a16:creationId xmlns:a16="http://schemas.microsoft.com/office/drawing/2014/main" id="{DC18EB65-41BB-E753-B1AF-D2954C401D57}"/>
              </a:ext>
            </a:extLst>
          </p:cNvPr>
          <p:cNvGraphicFramePr>
            <a:graphicFrameLocks noGrp="1"/>
          </p:cNvGraphicFramePr>
          <p:nvPr>
            <p:extLst>
              <p:ext uri="{D42A27DB-BD31-4B8C-83A1-F6EECF244321}">
                <p14:modId xmlns:p14="http://schemas.microsoft.com/office/powerpoint/2010/main" val="3401375664"/>
              </p:ext>
            </p:extLst>
          </p:nvPr>
        </p:nvGraphicFramePr>
        <p:xfrm>
          <a:off x="879594" y="1339023"/>
          <a:ext cx="7477176" cy="1371600"/>
        </p:xfrm>
        <a:graphic>
          <a:graphicData uri="http://schemas.openxmlformats.org/drawingml/2006/table">
            <a:tbl>
              <a:tblPr firstRow="1" bandRow="1">
                <a:tableStyleId>{0324179D-5A76-4B28-A430-DBD8E55DE50D}</a:tableStyleId>
              </a:tblPr>
              <a:tblGrid>
                <a:gridCol w="4796924">
                  <a:extLst>
                    <a:ext uri="{9D8B030D-6E8A-4147-A177-3AD203B41FA5}">
                      <a16:colId xmlns:a16="http://schemas.microsoft.com/office/drawing/2014/main" val="4260787866"/>
                    </a:ext>
                  </a:extLst>
                </a:gridCol>
                <a:gridCol w="2680252">
                  <a:extLst>
                    <a:ext uri="{9D8B030D-6E8A-4147-A177-3AD203B41FA5}">
                      <a16:colId xmlns:a16="http://schemas.microsoft.com/office/drawing/2014/main" val="3336176402"/>
                    </a:ext>
                  </a:extLst>
                </a:gridCol>
              </a:tblGrid>
              <a:tr h="0">
                <a:tc>
                  <a:txBody>
                    <a:bodyPr/>
                    <a:lstStyle/>
                    <a:p>
                      <a:r>
                        <a:rPr lang="en-US" b="0" dirty="0">
                          <a:solidFill>
                            <a:schemeClr val="bg2">
                              <a:lumMod val="50000"/>
                            </a:schemeClr>
                          </a:solidFill>
                          <a:effectLst/>
                          <a:latin typeface="+mn-ea"/>
                          <a:ea typeface="+mn-ea"/>
                        </a:rPr>
                        <a:t>def add(</a:t>
                      </a:r>
                      <a:r>
                        <a:rPr lang="en-US" b="0" i="1" dirty="0">
                          <a:solidFill>
                            <a:schemeClr val="bg2">
                              <a:lumMod val="50000"/>
                            </a:schemeClr>
                          </a:solidFill>
                          <a:effectLst/>
                          <a:latin typeface="+mn-ea"/>
                          <a:ea typeface="+mn-ea"/>
                        </a:rPr>
                        <a:t>a</a:t>
                      </a:r>
                      <a:r>
                        <a:rPr lang="en-US" b="0" dirty="0">
                          <a:solidFill>
                            <a:schemeClr val="bg2">
                              <a:lumMod val="50000"/>
                            </a:schemeClr>
                          </a:solidFill>
                          <a:effectLst/>
                          <a:latin typeface="+mn-ea"/>
                          <a:ea typeface="+mn-ea"/>
                        </a:rPr>
                        <a:t>, </a:t>
                      </a:r>
                      <a:r>
                        <a:rPr lang="en-US" b="0" i="1" dirty="0">
                          <a:solidFill>
                            <a:schemeClr val="bg2">
                              <a:lumMod val="50000"/>
                            </a:schemeClr>
                          </a:solidFill>
                          <a:effectLst/>
                          <a:latin typeface="+mn-ea"/>
                          <a:ea typeface="+mn-ea"/>
                        </a:rPr>
                        <a:t>b</a:t>
                      </a:r>
                      <a:r>
                        <a:rPr lang="en-US" b="0" dirty="0">
                          <a:solidFill>
                            <a:schemeClr val="bg2">
                              <a:lumMod val="50000"/>
                            </a:schemeClr>
                          </a:solidFill>
                          <a:effectLst/>
                          <a:latin typeface="+mn-ea"/>
                          <a:ea typeface="+mn-ea"/>
                        </a:rPr>
                        <a:t>):</a:t>
                      </a:r>
                    </a:p>
                    <a:p>
                      <a:r>
                        <a:rPr lang="en-US" b="0" i="1" dirty="0">
                          <a:solidFill>
                            <a:schemeClr val="bg2">
                              <a:lumMod val="50000"/>
                            </a:schemeClr>
                          </a:solidFill>
                          <a:effectLst/>
                          <a:latin typeface="+mn-ea"/>
                          <a:ea typeface="+mn-ea"/>
                        </a:rPr>
                        <a:t>    return</a:t>
                      </a:r>
                      <a:r>
                        <a:rPr lang="en-US" b="0" dirty="0">
                          <a:solidFill>
                            <a:schemeClr val="bg2">
                              <a:lumMod val="50000"/>
                            </a:schemeClr>
                          </a:solidFill>
                          <a:effectLst/>
                          <a:latin typeface="+mn-ea"/>
                          <a:ea typeface="+mn-ea"/>
                        </a:rPr>
                        <a:t> </a:t>
                      </a:r>
                      <a:r>
                        <a:rPr lang="en-US" b="0" i="1" dirty="0">
                          <a:solidFill>
                            <a:schemeClr val="bg2">
                              <a:lumMod val="50000"/>
                            </a:schemeClr>
                          </a:solidFill>
                          <a:effectLst/>
                          <a:latin typeface="+mn-ea"/>
                          <a:ea typeface="+mn-ea"/>
                        </a:rPr>
                        <a:t>a</a:t>
                      </a:r>
                      <a:r>
                        <a:rPr lang="en-US" b="0" dirty="0">
                          <a:solidFill>
                            <a:schemeClr val="bg2">
                              <a:lumMod val="50000"/>
                            </a:schemeClr>
                          </a:solidFill>
                          <a:effectLst/>
                          <a:latin typeface="+mn-ea"/>
                          <a:ea typeface="+mn-ea"/>
                        </a:rPr>
                        <a:t> + </a:t>
                      </a:r>
                      <a:r>
                        <a:rPr lang="en-US" b="0" i="1" dirty="0">
                          <a:solidFill>
                            <a:schemeClr val="bg2">
                              <a:lumMod val="50000"/>
                            </a:schemeClr>
                          </a:solidFill>
                          <a:effectLst/>
                          <a:latin typeface="+mn-ea"/>
                          <a:ea typeface="+mn-ea"/>
                        </a:rPr>
                        <a:t>b</a:t>
                      </a:r>
                      <a:endParaRPr lang="en-US" b="0" dirty="0">
                        <a:solidFill>
                          <a:schemeClr val="bg2">
                            <a:lumMod val="50000"/>
                          </a:schemeClr>
                        </a:solidFill>
                        <a:effectLst/>
                        <a:latin typeface="+mn-ea"/>
                        <a:ea typeface="+mn-ea"/>
                      </a:endParaRPr>
                    </a:p>
                    <a:p>
                      <a:r>
                        <a:rPr lang="en-US" b="0" dirty="0" err="1">
                          <a:solidFill>
                            <a:schemeClr val="bg2">
                              <a:lumMod val="50000"/>
                            </a:schemeClr>
                          </a:solidFill>
                          <a:effectLst/>
                          <a:latin typeface="+mn-ea"/>
                          <a:ea typeface="+mn-ea"/>
                        </a:rPr>
                        <a:t>added_value</a:t>
                      </a:r>
                      <a:r>
                        <a:rPr lang="en-US" b="0" dirty="0">
                          <a:solidFill>
                            <a:schemeClr val="bg2">
                              <a:lumMod val="50000"/>
                            </a:schemeClr>
                          </a:solidFill>
                          <a:effectLst/>
                          <a:latin typeface="+mn-ea"/>
                          <a:ea typeface="+mn-ea"/>
                        </a:rPr>
                        <a:t> = add(37, 42)</a:t>
                      </a:r>
                    </a:p>
                    <a:p>
                      <a:r>
                        <a:rPr lang="en-US" b="0" dirty="0" err="1">
                          <a:solidFill>
                            <a:schemeClr val="bg2">
                              <a:lumMod val="50000"/>
                            </a:schemeClr>
                          </a:solidFill>
                          <a:effectLst/>
                          <a:latin typeface="+mn-ea"/>
                          <a:ea typeface="+mn-ea"/>
                        </a:rPr>
                        <a:t>another_added_value</a:t>
                      </a:r>
                      <a:r>
                        <a:rPr lang="en-US" b="0" dirty="0">
                          <a:solidFill>
                            <a:schemeClr val="bg2">
                              <a:lumMod val="50000"/>
                            </a:schemeClr>
                          </a:solidFill>
                          <a:effectLst/>
                          <a:latin typeface="+mn-ea"/>
                          <a:ea typeface="+mn-ea"/>
                        </a:rPr>
                        <a:t> = add(21, 17)</a:t>
                      </a:r>
                    </a:p>
                    <a:p>
                      <a:r>
                        <a:rPr lang="en-US" b="0" dirty="0" err="1">
                          <a:solidFill>
                            <a:schemeClr val="bg2">
                              <a:lumMod val="50000"/>
                            </a:schemeClr>
                          </a:solidFill>
                          <a:effectLst/>
                          <a:latin typeface="+mn-ea"/>
                          <a:ea typeface="+mn-ea"/>
                        </a:rPr>
                        <a:t>final_added_value</a:t>
                      </a:r>
                      <a:r>
                        <a:rPr lang="en-US" b="0" dirty="0">
                          <a:solidFill>
                            <a:schemeClr val="bg2">
                              <a:lumMod val="50000"/>
                            </a:schemeClr>
                          </a:solidFill>
                          <a:effectLst/>
                          <a:latin typeface="+mn-ea"/>
                          <a:ea typeface="+mn-ea"/>
                        </a:rPr>
                        <a:t> = add(</a:t>
                      </a:r>
                      <a:r>
                        <a:rPr lang="en-US" b="0" dirty="0" err="1">
                          <a:solidFill>
                            <a:schemeClr val="bg2">
                              <a:lumMod val="50000"/>
                            </a:schemeClr>
                          </a:solidFill>
                          <a:effectLst/>
                          <a:latin typeface="+mn-ea"/>
                          <a:ea typeface="+mn-ea"/>
                        </a:rPr>
                        <a:t>added_value</a:t>
                      </a:r>
                      <a:r>
                        <a:rPr lang="en-US" b="0" dirty="0">
                          <a:solidFill>
                            <a:schemeClr val="bg2">
                              <a:lumMod val="50000"/>
                            </a:schemeClr>
                          </a:solidFill>
                          <a:effectLst/>
                          <a:latin typeface="+mn-ea"/>
                          <a:ea typeface="+mn-ea"/>
                        </a:rPr>
                        <a:t>, </a:t>
                      </a:r>
                      <a:r>
                        <a:rPr lang="en-US" b="0" dirty="0" err="1">
                          <a:solidFill>
                            <a:schemeClr val="bg2">
                              <a:lumMod val="50000"/>
                            </a:schemeClr>
                          </a:solidFill>
                          <a:effectLst/>
                          <a:latin typeface="+mn-ea"/>
                          <a:ea typeface="+mn-ea"/>
                        </a:rPr>
                        <a:t>another_added_value</a:t>
                      </a:r>
                      <a:r>
                        <a:rPr lang="en-US" b="0" dirty="0">
                          <a:solidFill>
                            <a:schemeClr val="bg2">
                              <a:lumMod val="50000"/>
                            </a:schemeClr>
                          </a:solidFill>
                          <a:effectLst/>
                          <a:latin typeface="+mn-ea"/>
                          <a:ea typeface="+mn-ea"/>
                        </a:rPr>
                        <a:t>)</a:t>
                      </a:r>
                    </a:p>
                  </a:txBody>
                  <a:tcPr/>
                </a:tc>
                <a:tc>
                  <a:txBody>
                    <a:bodyPr/>
                    <a:lstStyle/>
                    <a:p>
                      <a:pPr latinLnBrk="1">
                        <a:lnSpc>
                          <a:spcPct val="100000"/>
                        </a:lnSpc>
                      </a:pPr>
                      <a:r>
                        <a:rPr lang="en-US" altLang="ko-KR" sz="1400" b="0" i="0" u="none" strike="noStrike" cap="none" dirty="0">
                          <a:solidFill>
                            <a:schemeClr val="bg2">
                              <a:lumMod val="50000"/>
                            </a:schemeClr>
                          </a:solidFill>
                          <a:effectLst/>
                          <a:latin typeface="+mn-ea"/>
                          <a:ea typeface="+mn-ea"/>
                          <a:cs typeface="Arial"/>
                          <a:sym typeface="Arial"/>
                        </a:rPr>
                        <a:t>Function header</a:t>
                      </a:r>
                    </a:p>
                    <a:p>
                      <a:pPr latinLnBrk="1">
                        <a:lnSpc>
                          <a:spcPct val="100000"/>
                        </a:lnSpc>
                      </a:pPr>
                      <a:r>
                        <a:rPr lang="en-US" altLang="ko-KR" dirty="0">
                          <a:solidFill>
                            <a:schemeClr val="bg2">
                              <a:lumMod val="50000"/>
                            </a:schemeClr>
                          </a:solidFill>
                          <a:latin typeface="+mn-ea"/>
                          <a:ea typeface="+mn-ea"/>
                        </a:rPr>
                        <a:t>Function body</a:t>
                      </a:r>
                    </a:p>
                    <a:p>
                      <a:pPr latinLnBrk="1">
                        <a:lnSpc>
                          <a:spcPct val="100000"/>
                        </a:lnSpc>
                      </a:pPr>
                      <a:r>
                        <a:rPr lang="en-US" altLang="ko-KR" dirty="0">
                          <a:solidFill>
                            <a:schemeClr val="bg2">
                              <a:lumMod val="50000"/>
                            </a:schemeClr>
                          </a:solidFill>
                          <a:latin typeface="+mn-ea"/>
                          <a:ea typeface="+mn-ea"/>
                        </a:rPr>
                        <a:t>Call function</a:t>
                      </a:r>
                    </a:p>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dirty="0">
                          <a:solidFill>
                            <a:schemeClr val="bg2">
                              <a:lumMod val="50000"/>
                            </a:schemeClr>
                          </a:solidFill>
                          <a:latin typeface="+mn-ea"/>
                          <a:ea typeface="+mn-ea"/>
                        </a:rPr>
                        <a:t>Call function</a:t>
                      </a:r>
                    </a:p>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dirty="0">
                          <a:solidFill>
                            <a:schemeClr val="bg2">
                              <a:lumMod val="50000"/>
                            </a:schemeClr>
                          </a:solidFill>
                          <a:latin typeface="+mn-ea"/>
                          <a:ea typeface="+mn-ea"/>
                        </a:rPr>
                        <a:t>Call function</a:t>
                      </a:r>
                      <a:endParaRPr lang="ko-KR" altLang="en-US" dirty="0">
                        <a:solidFill>
                          <a:schemeClr val="bg2">
                            <a:lumMod val="50000"/>
                          </a:schemeClr>
                        </a:solidFill>
                        <a:latin typeface="+mn-ea"/>
                        <a:ea typeface="+mn-ea"/>
                      </a:endParaRPr>
                    </a:p>
                  </a:txBody>
                  <a:tcPr/>
                </a:tc>
                <a:extLst>
                  <a:ext uri="{0D108BD9-81ED-4DB2-BD59-A6C34878D82A}">
                    <a16:rowId xmlns:a16="http://schemas.microsoft.com/office/drawing/2014/main" val="1992966957"/>
                  </a:ext>
                </a:extLst>
              </a:tr>
            </a:tbl>
          </a:graphicData>
        </a:graphic>
      </p:graphicFrame>
      <p:pic>
        <p:nvPicPr>
          <p:cNvPr id="5" name="Picture 2" descr="SpongeBob SquarePants (character) - Wikipedia">
            <a:extLst>
              <a:ext uri="{FF2B5EF4-FFF2-40B4-BE49-F238E27FC236}">
                <a16:creationId xmlns:a16="http://schemas.microsoft.com/office/drawing/2014/main" id="{7087DDF4-667F-3513-2A55-74FBDF154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02" y="2916545"/>
            <a:ext cx="1071563" cy="10715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2BBB68-9F7F-6B03-5779-E6603005F0AD}"/>
              </a:ext>
            </a:extLst>
          </p:cNvPr>
          <p:cNvSpPr txBox="1"/>
          <p:nvPr/>
        </p:nvSpPr>
        <p:spPr>
          <a:xfrm>
            <a:off x="611492" y="3921518"/>
            <a:ext cx="531090" cy="307777"/>
          </a:xfrm>
          <a:prstGeom prst="rect">
            <a:avLst/>
          </a:prstGeom>
          <a:noFill/>
        </p:spPr>
        <p:txBody>
          <a:bodyPr wrap="square" rtlCol="0">
            <a:spAutoFit/>
          </a:bodyPr>
          <a:lstStyle/>
          <a:p>
            <a:r>
              <a:rPr lang="en-US" altLang="ko-KR" dirty="0">
                <a:solidFill>
                  <a:schemeClr val="accent1"/>
                </a:solidFill>
              </a:rPr>
              <a:t>user </a:t>
            </a:r>
            <a:endParaRPr lang="ko-KR" altLang="en-US" dirty="0">
              <a:solidFill>
                <a:schemeClr val="accent1"/>
              </a:solidFill>
            </a:endParaRPr>
          </a:p>
        </p:txBody>
      </p:sp>
      <p:sp>
        <p:nvSpPr>
          <p:cNvPr id="7" name="TextBox 6">
            <a:extLst>
              <a:ext uri="{FF2B5EF4-FFF2-40B4-BE49-F238E27FC236}">
                <a16:creationId xmlns:a16="http://schemas.microsoft.com/office/drawing/2014/main" id="{20105100-49A1-EFB4-6C44-1D20ACE87041}"/>
              </a:ext>
            </a:extLst>
          </p:cNvPr>
          <p:cNvSpPr txBox="1"/>
          <p:nvPr/>
        </p:nvSpPr>
        <p:spPr>
          <a:xfrm>
            <a:off x="1387346" y="2838108"/>
            <a:ext cx="1126836" cy="523220"/>
          </a:xfrm>
          <a:prstGeom prst="rect">
            <a:avLst/>
          </a:prstGeom>
          <a:noFill/>
        </p:spPr>
        <p:txBody>
          <a:bodyPr wrap="square" rtlCol="0">
            <a:spAutoFit/>
          </a:bodyPr>
          <a:lstStyle/>
          <a:p>
            <a:r>
              <a:rPr lang="en-US" altLang="ko-KR" dirty="0">
                <a:solidFill>
                  <a:schemeClr val="accent1"/>
                </a:solidFill>
              </a:rPr>
              <a:t>Call add(37, 42) !!!</a:t>
            </a:r>
            <a:endParaRPr lang="ko-KR" altLang="en-US" dirty="0">
              <a:solidFill>
                <a:schemeClr val="accent1"/>
              </a:solidFill>
            </a:endParaRPr>
          </a:p>
        </p:txBody>
      </p:sp>
      <p:sp>
        <p:nvSpPr>
          <p:cNvPr id="8" name="화살표: 오른쪽 7">
            <a:extLst>
              <a:ext uri="{FF2B5EF4-FFF2-40B4-BE49-F238E27FC236}">
                <a16:creationId xmlns:a16="http://schemas.microsoft.com/office/drawing/2014/main" id="{FA1F4EE6-4440-6AB3-A7E7-511608C43667}"/>
              </a:ext>
            </a:extLst>
          </p:cNvPr>
          <p:cNvSpPr/>
          <p:nvPr/>
        </p:nvSpPr>
        <p:spPr>
          <a:xfrm>
            <a:off x="2377946" y="3293820"/>
            <a:ext cx="604982" cy="3648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894B9CC-82A6-808F-B442-CDD0C4A89B3F}"/>
              </a:ext>
            </a:extLst>
          </p:cNvPr>
          <p:cNvSpPr txBox="1"/>
          <p:nvPr/>
        </p:nvSpPr>
        <p:spPr>
          <a:xfrm>
            <a:off x="3048085" y="3633762"/>
            <a:ext cx="1725822" cy="738664"/>
          </a:xfrm>
          <a:prstGeom prst="rect">
            <a:avLst/>
          </a:prstGeom>
          <a:noFill/>
        </p:spPr>
        <p:txBody>
          <a:bodyPr wrap="square" rtlCol="0">
            <a:spAutoFit/>
          </a:bodyPr>
          <a:lstStyle/>
          <a:p>
            <a:r>
              <a:rPr lang="en-US" altLang="ko-KR" dirty="0">
                <a:solidFill>
                  <a:schemeClr val="accent1"/>
                </a:solidFill>
              </a:rPr>
              <a:t>computer:</a:t>
            </a:r>
          </a:p>
          <a:p>
            <a:r>
              <a:rPr lang="en-US" altLang="ko-KR" dirty="0">
                <a:solidFill>
                  <a:schemeClr val="accent1"/>
                </a:solidFill>
              </a:rPr>
              <a:t>Ok, I will give you</a:t>
            </a:r>
          </a:p>
          <a:p>
            <a:r>
              <a:rPr lang="en-US" altLang="ko-KR" dirty="0">
                <a:solidFill>
                  <a:schemeClr val="accent1"/>
                </a:solidFill>
              </a:rPr>
              <a:t>the result of 37+42</a:t>
            </a:r>
            <a:endParaRPr lang="ko-KR" altLang="en-US" dirty="0">
              <a:solidFill>
                <a:schemeClr val="accent1"/>
              </a:solidFill>
            </a:endParaRPr>
          </a:p>
        </p:txBody>
      </p:sp>
      <p:pic>
        <p:nvPicPr>
          <p:cNvPr id="11" name="Picture 2" descr="SpongeBob SquarePants (character) - Wikipedia">
            <a:extLst>
              <a:ext uri="{FF2B5EF4-FFF2-40B4-BE49-F238E27FC236}">
                <a16:creationId xmlns:a16="http://schemas.microsoft.com/office/drawing/2014/main" id="{E7CB9496-EA46-86D7-6727-63E95552C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926480"/>
            <a:ext cx="1071563" cy="10715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EA0851A-8306-B368-5FF7-FEE93329A7FA}"/>
              </a:ext>
            </a:extLst>
          </p:cNvPr>
          <p:cNvSpPr txBox="1"/>
          <p:nvPr/>
        </p:nvSpPr>
        <p:spPr>
          <a:xfrm>
            <a:off x="4761490" y="3931453"/>
            <a:ext cx="531090" cy="307777"/>
          </a:xfrm>
          <a:prstGeom prst="rect">
            <a:avLst/>
          </a:prstGeom>
          <a:noFill/>
        </p:spPr>
        <p:txBody>
          <a:bodyPr wrap="square" rtlCol="0">
            <a:spAutoFit/>
          </a:bodyPr>
          <a:lstStyle/>
          <a:p>
            <a:r>
              <a:rPr lang="en-US" altLang="ko-KR" dirty="0">
                <a:solidFill>
                  <a:schemeClr val="accent1"/>
                </a:solidFill>
              </a:rPr>
              <a:t>user </a:t>
            </a:r>
            <a:endParaRPr lang="ko-KR" altLang="en-US" dirty="0">
              <a:solidFill>
                <a:schemeClr val="accent1"/>
              </a:solidFill>
            </a:endParaRPr>
          </a:p>
        </p:txBody>
      </p:sp>
      <p:sp>
        <p:nvSpPr>
          <p:cNvPr id="13" name="TextBox 12">
            <a:extLst>
              <a:ext uri="{FF2B5EF4-FFF2-40B4-BE49-F238E27FC236}">
                <a16:creationId xmlns:a16="http://schemas.microsoft.com/office/drawing/2014/main" id="{0AFEF933-37D6-9D0D-2430-3E28F5FF28FF}"/>
              </a:ext>
            </a:extLst>
          </p:cNvPr>
          <p:cNvSpPr txBox="1"/>
          <p:nvPr/>
        </p:nvSpPr>
        <p:spPr>
          <a:xfrm>
            <a:off x="5537344" y="2848043"/>
            <a:ext cx="1126836" cy="523220"/>
          </a:xfrm>
          <a:prstGeom prst="rect">
            <a:avLst/>
          </a:prstGeom>
          <a:noFill/>
        </p:spPr>
        <p:txBody>
          <a:bodyPr wrap="square" rtlCol="0">
            <a:spAutoFit/>
          </a:bodyPr>
          <a:lstStyle/>
          <a:p>
            <a:r>
              <a:rPr lang="en-US" altLang="ko-KR" dirty="0">
                <a:solidFill>
                  <a:schemeClr val="accent1"/>
                </a:solidFill>
              </a:rPr>
              <a:t>Call add(21, 17) !!!</a:t>
            </a:r>
            <a:endParaRPr lang="ko-KR" altLang="en-US" dirty="0">
              <a:solidFill>
                <a:schemeClr val="accent1"/>
              </a:solidFill>
            </a:endParaRPr>
          </a:p>
        </p:txBody>
      </p:sp>
      <p:sp>
        <p:nvSpPr>
          <p:cNvPr id="14" name="화살표: 오른쪽 13">
            <a:extLst>
              <a:ext uri="{FF2B5EF4-FFF2-40B4-BE49-F238E27FC236}">
                <a16:creationId xmlns:a16="http://schemas.microsoft.com/office/drawing/2014/main" id="{17774203-01DE-B38A-93C9-3EC22F59F59E}"/>
              </a:ext>
            </a:extLst>
          </p:cNvPr>
          <p:cNvSpPr/>
          <p:nvPr/>
        </p:nvSpPr>
        <p:spPr>
          <a:xfrm>
            <a:off x="6527944" y="3303755"/>
            <a:ext cx="604982" cy="3648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0EF5291-3E3F-E742-163A-6D9271A2E4E9}"/>
              </a:ext>
            </a:extLst>
          </p:cNvPr>
          <p:cNvSpPr txBox="1"/>
          <p:nvPr/>
        </p:nvSpPr>
        <p:spPr>
          <a:xfrm>
            <a:off x="7198083" y="3643697"/>
            <a:ext cx="1725822" cy="738664"/>
          </a:xfrm>
          <a:prstGeom prst="rect">
            <a:avLst/>
          </a:prstGeom>
          <a:noFill/>
        </p:spPr>
        <p:txBody>
          <a:bodyPr wrap="square" rtlCol="0">
            <a:spAutoFit/>
          </a:bodyPr>
          <a:lstStyle/>
          <a:p>
            <a:r>
              <a:rPr lang="en-US" altLang="ko-KR" dirty="0">
                <a:solidFill>
                  <a:schemeClr val="accent1"/>
                </a:solidFill>
              </a:rPr>
              <a:t>computer:</a:t>
            </a:r>
          </a:p>
          <a:p>
            <a:r>
              <a:rPr lang="en-US" altLang="ko-KR" dirty="0">
                <a:solidFill>
                  <a:schemeClr val="accent1"/>
                </a:solidFill>
              </a:rPr>
              <a:t>Ok, I will give you the result of 21+17</a:t>
            </a:r>
            <a:endParaRPr lang="ko-KR" altLang="en-US" dirty="0">
              <a:solidFill>
                <a:schemeClr val="accent1"/>
              </a:solidFill>
            </a:endParaRPr>
          </a:p>
        </p:txBody>
      </p:sp>
      <p:pic>
        <p:nvPicPr>
          <p:cNvPr id="18" name="그림 17">
            <a:extLst>
              <a:ext uri="{FF2B5EF4-FFF2-40B4-BE49-F238E27FC236}">
                <a16:creationId xmlns:a16="http://schemas.microsoft.com/office/drawing/2014/main" id="{04002DDA-9FA2-8745-B693-10A60BBF1EF8}"/>
              </a:ext>
            </a:extLst>
          </p:cNvPr>
          <p:cNvPicPr>
            <a:picLocks noChangeAspect="1"/>
          </p:cNvPicPr>
          <p:nvPr/>
        </p:nvPicPr>
        <p:blipFill>
          <a:blip r:embed="rId3"/>
          <a:stretch>
            <a:fillRect/>
          </a:stretch>
        </p:blipFill>
        <p:spPr>
          <a:xfrm>
            <a:off x="3057032" y="3034409"/>
            <a:ext cx="1406311" cy="491425"/>
          </a:xfrm>
          <a:prstGeom prst="rect">
            <a:avLst/>
          </a:prstGeom>
        </p:spPr>
      </p:pic>
      <p:pic>
        <p:nvPicPr>
          <p:cNvPr id="20" name="그림 19">
            <a:extLst>
              <a:ext uri="{FF2B5EF4-FFF2-40B4-BE49-F238E27FC236}">
                <a16:creationId xmlns:a16="http://schemas.microsoft.com/office/drawing/2014/main" id="{4E873DC7-C409-98B8-B0F9-575DD17A07F5}"/>
              </a:ext>
            </a:extLst>
          </p:cNvPr>
          <p:cNvPicPr>
            <a:picLocks noChangeAspect="1"/>
          </p:cNvPicPr>
          <p:nvPr/>
        </p:nvPicPr>
        <p:blipFill>
          <a:blip r:embed="rId3"/>
          <a:stretch>
            <a:fillRect/>
          </a:stretch>
        </p:blipFill>
        <p:spPr>
          <a:xfrm>
            <a:off x="7198083" y="2970657"/>
            <a:ext cx="1497299" cy="523220"/>
          </a:xfrm>
          <a:prstGeom prst="rect">
            <a:avLst/>
          </a:prstGeom>
        </p:spPr>
      </p:pic>
    </p:spTree>
    <p:extLst>
      <p:ext uri="{BB962C8B-B14F-4D97-AF65-F5344CB8AC3E}">
        <p14:creationId xmlns:p14="http://schemas.microsoft.com/office/powerpoint/2010/main" val="22132692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056"/>
        <p:cNvGrpSpPr/>
        <p:nvPr/>
      </p:nvGrpSpPr>
      <p:grpSpPr>
        <a:xfrm>
          <a:off x="0" y="0"/>
          <a:ext cx="0" cy="0"/>
          <a:chOff x="0" y="0"/>
          <a:chExt cx="0" cy="0"/>
        </a:xfrm>
      </p:grpSpPr>
      <p:sp>
        <p:nvSpPr>
          <p:cNvPr id="6057" name="Google Shape;6057;p116"/>
          <p:cNvSpPr txBox="1">
            <a:spLocks noGrp="1"/>
          </p:cNvSpPr>
          <p:nvPr>
            <p:ph type="title"/>
          </p:nvPr>
        </p:nvSpPr>
        <p:spPr>
          <a:xfrm>
            <a:off x="1094125" y="558925"/>
            <a:ext cx="6830100" cy="109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058" name="Google Shape;6058;p116"/>
          <p:cNvSpPr txBox="1">
            <a:spLocks noGrp="1"/>
          </p:cNvSpPr>
          <p:nvPr>
            <p:ph type="subTitle" idx="1"/>
          </p:nvPr>
        </p:nvSpPr>
        <p:spPr>
          <a:xfrm>
            <a:off x="1094125" y="1618900"/>
            <a:ext cx="6429900" cy="1410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b="1" dirty="0">
                <a:solidFill>
                  <a:schemeClr val="accent3"/>
                </a:solidFill>
              </a:rPr>
              <a:t>Do you have any questions?</a:t>
            </a:r>
            <a:endParaRPr b="1" dirty="0">
              <a:solidFill>
                <a:schemeClr val="accent3"/>
              </a:solidFill>
            </a:endParaRPr>
          </a:p>
          <a:p>
            <a:pPr marL="0" lvl="0" indent="0" algn="l" rtl="0">
              <a:spcBef>
                <a:spcPts val="0"/>
              </a:spcBef>
              <a:spcAft>
                <a:spcPts val="0"/>
              </a:spcAft>
              <a:buClr>
                <a:schemeClr val="dk1"/>
              </a:buClr>
              <a:buSzPts val="1100"/>
              <a:buFont typeface="Arial"/>
              <a:buNone/>
            </a:pPr>
            <a:r>
              <a:rPr lang="en-US" dirty="0">
                <a:hlinkClick r:id="rId3"/>
              </a:rPr>
              <a:t>im.hongeun@gm.</a:t>
            </a:r>
            <a:r>
              <a:rPr lang="en-US" altLang="ko-KR" dirty="0">
                <a:hlinkClick r:id="rId3"/>
              </a:rPr>
              <a:t>gist.ac.kr</a:t>
            </a:r>
            <a:endParaRPr lang="en-US" altLang="ko-KR" dirty="0"/>
          </a:p>
          <a:p>
            <a:pPr marL="0" lvl="0" indent="0" algn="l" rtl="0">
              <a:spcBef>
                <a:spcPts val="0"/>
              </a:spcBef>
              <a:spcAft>
                <a:spcPts val="0"/>
              </a:spcAft>
              <a:buClr>
                <a:schemeClr val="dk1"/>
              </a:buClr>
              <a:buSzPts val="1100"/>
              <a:buFont typeface="Arial"/>
              <a:buNone/>
            </a:pPr>
            <a:r>
              <a:rPr lang="en-US" u="sng" dirty="0"/>
              <a:t>hong_hyeokjae@gm.gist.ac.kr</a:t>
            </a:r>
          </a:p>
        </p:txBody>
      </p:sp>
      <p:sp>
        <p:nvSpPr>
          <p:cNvPr id="6059" name="Google Shape;6059;p116"/>
          <p:cNvSpPr/>
          <p:nvPr/>
        </p:nvSpPr>
        <p:spPr>
          <a:xfrm>
            <a:off x="2262979" y="3123150"/>
            <a:ext cx="302994" cy="303302"/>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0" name="Google Shape;6060;p116"/>
          <p:cNvGrpSpPr/>
          <p:nvPr/>
        </p:nvGrpSpPr>
        <p:grpSpPr>
          <a:xfrm>
            <a:off x="1208965" y="3123457"/>
            <a:ext cx="303352" cy="302983"/>
            <a:chOff x="3303268" y="3817349"/>
            <a:chExt cx="346056" cy="345674"/>
          </a:xfrm>
        </p:grpSpPr>
        <p:sp>
          <p:nvSpPr>
            <p:cNvPr id="6061" name="Google Shape;6061;p11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1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1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1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116"/>
          <p:cNvGrpSpPr/>
          <p:nvPr/>
        </p:nvGrpSpPr>
        <p:grpSpPr>
          <a:xfrm>
            <a:off x="1736045" y="3123458"/>
            <a:ext cx="303352" cy="302983"/>
            <a:chOff x="3752358" y="3817349"/>
            <a:chExt cx="346056" cy="345674"/>
          </a:xfrm>
        </p:grpSpPr>
        <p:sp>
          <p:nvSpPr>
            <p:cNvPr id="6066" name="Google Shape;6066;p11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1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1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1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646635" y="771525"/>
            <a:ext cx="5850731" cy="3600450"/>
          </a:xfrm>
          <a:prstGeom prst="rect">
            <a:avLst/>
          </a:prstGeom>
        </p:spPr>
      </p:pic>
      <p:sp>
        <p:nvSpPr>
          <p:cNvPr id="3" name="타원 2"/>
          <p:cNvSpPr/>
          <p:nvPr/>
        </p:nvSpPr>
        <p:spPr>
          <a:xfrm>
            <a:off x="3276599" y="1784964"/>
            <a:ext cx="3380510" cy="9513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4127100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650206" y="767953"/>
            <a:ext cx="5843588" cy="3607594"/>
          </a:xfrm>
          <a:prstGeom prst="rect">
            <a:avLst/>
          </a:prstGeom>
        </p:spPr>
      </p:pic>
    </p:spTree>
    <p:extLst>
      <p:ext uri="{BB962C8B-B14F-4D97-AF65-F5344CB8AC3E}">
        <p14:creationId xmlns:p14="http://schemas.microsoft.com/office/powerpoint/2010/main" val="699958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657350" y="775097"/>
            <a:ext cx="5829300" cy="3593306"/>
          </a:xfrm>
          <a:prstGeom prst="rect">
            <a:avLst/>
          </a:prstGeom>
        </p:spPr>
      </p:pic>
    </p:spTree>
    <p:extLst>
      <p:ext uri="{BB962C8B-B14F-4D97-AF65-F5344CB8AC3E}">
        <p14:creationId xmlns:p14="http://schemas.microsoft.com/office/powerpoint/2010/main" val="129449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28650" y="285131"/>
            <a:ext cx="6312477" cy="4347592"/>
          </a:xfrm>
          <a:prstGeom prst="rect">
            <a:avLst/>
          </a:prstGeom>
        </p:spPr>
      </p:pic>
      <p:sp>
        <p:nvSpPr>
          <p:cNvPr id="5" name="타원 4"/>
          <p:cNvSpPr/>
          <p:nvPr/>
        </p:nvSpPr>
        <p:spPr>
          <a:xfrm>
            <a:off x="1675615" y="1802878"/>
            <a:ext cx="3188616" cy="339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855479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51702" y="410436"/>
            <a:ext cx="8047582" cy="4489127"/>
          </a:xfrm>
          <a:prstGeom prst="rect">
            <a:avLst/>
          </a:prstGeom>
        </p:spPr>
      </p:pic>
      <p:sp>
        <p:nvSpPr>
          <p:cNvPr id="5" name="타원 4"/>
          <p:cNvSpPr/>
          <p:nvPr/>
        </p:nvSpPr>
        <p:spPr>
          <a:xfrm>
            <a:off x="968605" y="2750270"/>
            <a:ext cx="1944278" cy="14564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297336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08728" y="504298"/>
            <a:ext cx="8578392" cy="4222178"/>
          </a:xfrm>
          <a:prstGeom prst="rect">
            <a:avLst/>
          </a:prstGeom>
        </p:spPr>
      </p:pic>
      <p:sp>
        <p:nvSpPr>
          <p:cNvPr id="5" name="타원 4"/>
          <p:cNvSpPr/>
          <p:nvPr/>
        </p:nvSpPr>
        <p:spPr>
          <a:xfrm>
            <a:off x="240384" y="4358830"/>
            <a:ext cx="1428161" cy="4488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1127504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75260" y="542925"/>
            <a:ext cx="4993481" cy="4057650"/>
          </a:xfrm>
          <a:prstGeom prst="rect">
            <a:avLst/>
          </a:prstGeom>
        </p:spPr>
      </p:pic>
      <p:sp>
        <p:nvSpPr>
          <p:cNvPr id="3" name="타원 2"/>
          <p:cNvSpPr/>
          <p:nvPr/>
        </p:nvSpPr>
        <p:spPr>
          <a:xfrm>
            <a:off x="2290858" y="3671455"/>
            <a:ext cx="971888" cy="3325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 name="타원 3"/>
          <p:cNvSpPr/>
          <p:nvPr/>
        </p:nvSpPr>
        <p:spPr>
          <a:xfrm>
            <a:off x="5397739" y="4215246"/>
            <a:ext cx="971888" cy="3325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3055851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89547" y="542925"/>
            <a:ext cx="4964906" cy="4057650"/>
          </a:xfrm>
          <a:prstGeom prst="rect">
            <a:avLst/>
          </a:prstGeom>
        </p:spPr>
      </p:pic>
      <p:sp>
        <p:nvSpPr>
          <p:cNvPr id="3" name="타원 2"/>
          <p:cNvSpPr/>
          <p:nvPr/>
        </p:nvSpPr>
        <p:spPr>
          <a:xfrm>
            <a:off x="5553603" y="4281055"/>
            <a:ext cx="722507" cy="2632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399841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85975" y="553641"/>
            <a:ext cx="4972050" cy="4036219"/>
          </a:xfrm>
          <a:prstGeom prst="rect">
            <a:avLst/>
          </a:prstGeom>
        </p:spPr>
      </p:pic>
      <p:sp>
        <p:nvSpPr>
          <p:cNvPr id="3" name="타원 2"/>
          <p:cNvSpPr/>
          <p:nvPr/>
        </p:nvSpPr>
        <p:spPr>
          <a:xfrm>
            <a:off x="5553603" y="4281055"/>
            <a:ext cx="722507" cy="2632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311199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8"/>
          <p:cNvSpPr txBox="1">
            <a:spLocks noGrp="1"/>
          </p:cNvSpPr>
          <p:nvPr>
            <p:ph type="title"/>
          </p:nvPr>
        </p:nvSpPr>
        <p:spPr>
          <a:xfrm>
            <a:off x="1094125" y="434070"/>
            <a:ext cx="773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479" name="Google Shape;479;p58"/>
          <p:cNvSpPr txBox="1">
            <a:spLocks noGrp="1"/>
          </p:cNvSpPr>
          <p:nvPr>
            <p:ph type="subTitle" idx="1"/>
          </p:nvPr>
        </p:nvSpPr>
        <p:spPr>
          <a:xfrm>
            <a:off x="702925" y="1057150"/>
            <a:ext cx="77382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This is a the main contents of today’s class.</a:t>
            </a:r>
            <a:endParaRPr b="1" dirty="0"/>
          </a:p>
          <a:p>
            <a:pPr marL="0" lvl="0" indent="0" algn="l" rtl="0">
              <a:spcBef>
                <a:spcPts val="0"/>
              </a:spcBef>
              <a:spcAft>
                <a:spcPts val="0"/>
              </a:spcAft>
              <a:buClr>
                <a:schemeClr val="dk1"/>
              </a:buClr>
              <a:buSzPts val="1100"/>
              <a:buFont typeface="Arial"/>
              <a:buNone/>
            </a:pPr>
            <a:r>
              <a:rPr lang="en" dirty="0"/>
              <a:t>We will learn the following during today’s class.</a:t>
            </a:r>
            <a:endParaRPr dirty="0"/>
          </a:p>
        </p:txBody>
      </p:sp>
      <p:graphicFrame>
        <p:nvGraphicFramePr>
          <p:cNvPr id="480" name="Google Shape;480;p58"/>
          <p:cNvGraphicFramePr/>
          <p:nvPr>
            <p:extLst>
              <p:ext uri="{D42A27DB-BD31-4B8C-83A1-F6EECF244321}">
                <p14:modId xmlns:p14="http://schemas.microsoft.com/office/powerpoint/2010/main" val="1946371399"/>
              </p:ext>
            </p:extLst>
          </p:nvPr>
        </p:nvGraphicFramePr>
        <p:xfrm>
          <a:off x="702925" y="1691025"/>
          <a:ext cx="7704000" cy="1752500"/>
        </p:xfrm>
        <a:graphic>
          <a:graphicData uri="http://schemas.openxmlformats.org/drawingml/2006/table">
            <a:tbl>
              <a:tblPr>
                <a:noFill/>
                <a:tableStyleId>{0324179D-5A76-4B28-A430-DBD8E55DE50D}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US" sz="1000" b="1" dirty="0">
                          <a:solidFill>
                            <a:schemeClr val="lt1"/>
                          </a:solidFill>
                          <a:latin typeface="Montserrat"/>
                          <a:ea typeface="Montserrat"/>
                          <a:cs typeface="Montserrat"/>
                          <a:sym typeface="Montserrat"/>
                        </a:rPr>
                        <a:t>Using visual studio code</a:t>
                      </a:r>
                      <a:endParaRPr sz="1000" b="1" dirty="0">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r>
                        <a:rPr lang="en" sz="1000" dirty="0">
                          <a:solidFill>
                            <a:schemeClr val="accent1"/>
                          </a:solidFill>
                          <a:latin typeface="Montserrat"/>
                          <a:ea typeface="Montserrat"/>
                          <a:cs typeface="Montserrat"/>
                          <a:sym typeface="Montserrat"/>
                        </a:rPr>
                        <a:t>Install visual stduio code and print "Hello, World!". </a:t>
                      </a:r>
                      <a:endParaRPr sz="1000" dirty="0">
                        <a:solidFill>
                          <a:schemeClr val="accen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000" b="1" dirty="0">
                          <a:solidFill>
                            <a:schemeClr val="lt1"/>
                          </a:solidFill>
                          <a:latin typeface="Montserrat"/>
                          <a:ea typeface="Montserrat"/>
                          <a:cs typeface="Montserrat"/>
                          <a:sym typeface="Montserrat"/>
                        </a:rPr>
                        <a:t>Data Types and Variables</a:t>
                      </a:r>
                      <a:endParaRPr sz="1000" b="1" dirty="0">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1600"/>
                        </a:spcAft>
                        <a:buNone/>
                      </a:pPr>
                      <a:r>
                        <a:rPr lang="en" sz="1000" dirty="0">
                          <a:solidFill>
                            <a:schemeClr val="accent1"/>
                          </a:solidFill>
                          <a:latin typeface="Montserrat"/>
                          <a:ea typeface="Montserrat"/>
                          <a:cs typeface="Montserrat"/>
                          <a:sym typeface="Montserrat"/>
                        </a:rPr>
                        <a:t>Learn Variables, Data Types, Rules of variables names.</a:t>
                      </a:r>
                      <a:endParaRPr sz="1000" dirty="0">
                        <a:solidFill>
                          <a:schemeClr val="accen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dirty="0">
                          <a:solidFill>
                            <a:schemeClr val="lt1"/>
                          </a:solidFill>
                          <a:uFill>
                            <a:noFill/>
                          </a:uFill>
                          <a:latin typeface="Montserrat"/>
                          <a:ea typeface="Montserrat"/>
                          <a:cs typeface="Montserrat"/>
                          <a:sym typeface="Montserrat"/>
                        </a:rPr>
                        <a:t>Comments</a:t>
                      </a:r>
                      <a:endParaRPr sz="1000" b="1" dirty="0">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r>
                        <a:rPr lang="en" sz="1000" dirty="0">
                          <a:solidFill>
                            <a:schemeClr val="accent1"/>
                          </a:solidFill>
                          <a:latin typeface="Montserrat"/>
                          <a:ea typeface="Montserrat"/>
                          <a:cs typeface="Montserrat"/>
                          <a:sym typeface="Montserrat"/>
                        </a:rPr>
                        <a:t>Learn comments, explanation for readers.</a:t>
                      </a:r>
                      <a:endParaRPr sz="1000" dirty="0">
                        <a:solidFill>
                          <a:schemeClr val="accen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b="1" dirty="0">
                          <a:solidFill>
                            <a:schemeClr val="lt1"/>
                          </a:solidFill>
                          <a:uFill>
                            <a:noFill/>
                          </a:uFill>
                          <a:latin typeface="Montserrat"/>
                          <a:ea typeface="Montserrat"/>
                          <a:cs typeface="Montserrat"/>
                          <a:sym typeface="Montserrat"/>
                        </a:rPr>
                        <a:t>Input</a:t>
                      </a:r>
                      <a:endParaRPr sz="1000" b="1" dirty="0">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r>
                        <a:rPr lang="en-US" sz="1000" dirty="0">
                          <a:solidFill>
                            <a:schemeClr val="accent1"/>
                          </a:solidFill>
                          <a:latin typeface="Montserrat"/>
                          <a:ea typeface="Montserrat"/>
                          <a:cs typeface="Montserrat"/>
                          <a:sym typeface="Montserrat"/>
                        </a:rPr>
                        <a:t>Learn how to get user-entered data</a:t>
                      </a:r>
                      <a:endParaRPr sz="1000" dirty="0">
                        <a:solidFill>
                          <a:schemeClr val="accen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endParaRPr sz="1000" b="1" dirty="0">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endParaRPr sz="1000" dirty="0">
                        <a:solidFill>
                          <a:schemeClr val="accent1"/>
                        </a:solidFill>
                        <a:latin typeface="Montserrat"/>
                        <a:ea typeface="Montserrat"/>
                        <a:cs typeface="Montserrat"/>
                        <a:sym typeface="Montserrat"/>
                      </a:endParaRPr>
                    </a:p>
                  </a:txBody>
                  <a:tcPr marL="91425" marR="91425" marT="91425" marB="91425" anchor="ctr">
                    <a:lnL w="38100" cap="flat" cmpd="sng" algn="ctr">
                      <a:solidFill>
                        <a:schemeClr val="lt1"/>
                      </a:solidFill>
                      <a:prstDash val="solid"/>
                      <a:round/>
                      <a:headEnd type="none" w="sm" len="sm"/>
                      <a:tailEnd type="none" w="sm" len="sm"/>
                    </a:lnL>
                  </a:tcPr>
                </a:tc>
                <a:extLst>
                  <a:ext uri="{0D108BD9-81ED-4DB2-BD59-A6C34878D82A}">
                    <a16:rowId xmlns:a16="http://schemas.microsoft.com/office/drawing/2014/main" val="3341474657"/>
                  </a:ext>
                </a:extLst>
              </a:tr>
            </a:tbl>
          </a:graphicData>
        </a:graphic>
      </p:graphicFrame>
      <p:graphicFrame>
        <p:nvGraphicFramePr>
          <p:cNvPr id="2" name="Google Shape;480;p58">
            <a:extLst>
              <a:ext uri="{FF2B5EF4-FFF2-40B4-BE49-F238E27FC236}">
                <a16:creationId xmlns:a16="http://schemas.microsoft.com/office/drawing/2014/main" id="{87467DCE-56E5-FB99-62DD-4ACA8F310B42}"/>
              </a:ext>
            </a:extLst>
          </p:cNvPr>
          <p:cNvGraphicFramePr/>
          <p:nvPr>
            <p:extLst>
              <p:ext uri="{D42A27DB-BD31-4B8C-83A1-F6EECF244321}">
                <p14:modId xmlns:p14="http://schemas.microsoft.com/office/powerpoint/2010/main" val="3482815696"/>
              </p:ext>
            </p:extLst>
          </p:nvPr>
        </p:nvGraphicFramePr>
        <p:xfrm>
          <a:off x="702925" y="3093025"/>
          <a:ext cx="7704000" cy="1188650"/>
        </p:xfrm>
        <a:graphic>
          <a:graphicData uri="http://schemas.openxmlformats.org/drawingml/2006/table">
            <a:tbl>
              <a:tblPr>
                <a:noFill/>
                <a:tableStyleId>{0324179D-5A76-4B28-A430-DBD8E55DE50D}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US" sz="1000" b="1" dirty="0">
                          <a:solidFill>
                            <a:schemeClr val="lt1"/>
                          </a:solidFill>
                          <a:latin typeface="Montserrat"/>
                          <a:ea typeface="Montserrat"/>
                          <a:cs typeface="Montserrat"/>
                          <a:sym typeface="Montserrat"/>
                        </a:rPr>
                        <a:t>Operators</a:t>
                      </a:r>
                      <a:endParaRPr sz="1000" b="1" dirty="0">
                        <a:solidFill>
                          <a:schemeClr val="l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r>
                        <a:rPr lang="en-US" sz="1000" dirty="0">
                          <a:solidFill>
                            <a:schemeClr val="accent1"/>
                          </a:solidFill>
                          <a:latin typeface="Montserrat"/>
                          <a:ea typeface="Montserrat"/>
                          <a:cs typeface="Montserrat"/>
                          <a:sym typeface="Montserrat"/>
                        </a:rPr>
                        <a:t>Learn four arithmetic operations, logical operators, and comparison.</a:t>
                      </a:r>
                      <a:endParaRPr sz="1000" dirty="0">
                        <a:solidFill>
                          <a:schemeClr val="accent1"/>
                        </a:solidFill>
                        <a:latin typeface="Montserrat"/>
                        <a:ea typeface="Montserrat"/>
                        <a:cs typeface="Montserrat"/>
                        <a:sym typeface="Montserrat"/>
                      </a:endParaRPr>
                    </a:p>
                  </a:txBody>
                  <a:tcPr marL="91425" marR="91425" marT="91425" marB="91425" anchor="ctr">
                    <a:lnL w="38100" cap="flat" cmpd="sng">
                      <a:solidFill>
                        <a:schemeClr val="lt1"/>
                      </a:solidFill>
                      <a:prstDash val="solid"/>
                      <a:round/>
                      <a:headEnd type="none" w="sm" len="sm"/>
                      <a:tailEnd type="none" w="sm" len="sm"/>
                    </a:ln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000" b="1" dirty="0">
                          <a:solidFill>
                            <a:schemeClr val="lt1"/>
                          </a:solidFill>
                          <a:latin typeface="Montserrat"/>
                          <a:ea typeface="Montserrat"/>
                          <a:cs typeface="Montserrat"/>
                          <a:sym typeface="Montserrat"/>
                        </a:rPr>
                        <a:t>List</a:t>
                      </a: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solidFill>
                      <a:schemeClr val="accent5"/>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000" dirty="0">
                          <a:solidFill>
                            <a:schemeClr val="accent1"/>
                          </a:solidFill>
                          <a:latin typeface="Montserrat"/>
                          <a:ea typeface="Montserrat"/>
                          <a:cs typeface="Montserrat"/>
                          <a:sym typeface="Montserrat"/>
                        </a:rPr>
                        <a:t>Learn List(1-dimensional and 2-dimensional list), indexing, and list comprehension.</a:t>
                      </a:r>
                    </a:p>
                  </a:txBody>
                  <a:tcPr marL="91425" marR="91425" marT="91425" marB="91425" anchor="ctr">
                    <a:lnL w="38100" cap="flat" cmpd="sng">
                      <a:solidFill>
                        <a:schemeClr val="lt1"/>
                      </a:solidFill>
                      <a:prstDash val="solid"/>
                      <a:round/>
                      <a:headEnd type="none" w="sm" len="sm"/>
                      <a:tailEnd type="none" w="sm" len="sm"/>
                    </a:ln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000" b="1" dirty="0">
                          <a:solidFill>
                            <a:schemeClr val="lt1"/>
                          </a:solidFill>
                          <a:latin typeface="Montserrat"/>
                          <a:ea typeface="Montserrat"/>
                          <a:cs typeface="Montserrat"/>
                          <a:sym typeface="Montserrat"/>
                        </a:rPr>
                        <a:t>Functions</a:t>
                      </a:r>
                    </a:p>
                  </a:txBody>
                  <a:tcPr marL="91425" marR="91425" marT="91425" marB="91425" anchor="ctr">
                    <a:lnL w="38100" cap="flat" cmpd="sng">
                      <a:solidFill>
                        <a:schemeClr val="lt1"/>
                      </a:solidFill>
                      <a:prstDash val="solid"/>
                      <a:round/>
                      <a:headEnd type="none" w="sm" len="sm"/>
                      <a:tailEnd type="none" w="sm" len="sm"/>
                    </a:lnL>
                    <a:lnR w="38100" cap="flat" cmpd="sng" algn="ctr">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5"/>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000" dirty="0">
                          <a:solidFill>
                            <a:schemeClr val="accent1"/>
                          </a:solidFill>
                          <a:latin typeface="Montserrat"/>
                          <a:ea typeface="Montserrat"/>
                          <a:cs typeface="Montserrat"/>
                          <a:sym typeface="Montserrat"/>
                        </a:rPr>
                        <a:t>Learn basic concept of function and how to call function.</a:t>
                      </a:r>
                    </a:p>
                  </a:txBody>
                  <a:tcPr marL="91425" marR="91425" marT="91425" marB="91425" anchor="ctr">
                    <a:lnL w="38100" cap="flat" cmpd="sng" algn="ctr">
                      <a:solidFill>
                        <a:schemeClr val="lt1"/>
                      </a:solidFill>
                      <a:prstDash val="solid"/>
                      <a:round/>
                      <a:headEnd type="none" w="sm" len="sm"/>
                      <a:tailEnd type="none" w="sm" len="sm"/>
                    </a:lnL>
                  </a:tcPr>
                </a:tc>
                <a:extLst>
                  <a:ext uri="{0D108BD9-81ED-4DB2-BD59-A6C34878D82A}">
                    <a16:rowId xmlns:a16="http://schemas.microsoft.com/office/drawing/2014/main" val="142456392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85975" y="542925"/>
            <a:ext cx="4972050" cy="4057650"/>
          </a:xfrm>
          <a:prstGeom prst="rect">
            <a:avLst/>
          </a:prstGeom>
        </p:spPr>
      </p:pic>
      <p:sp>
        <p:nvSpPr>
          <p:cNvPr id="3" name="타원 2"/>
          <p:cNvSpPr/>
          <p:nvPr/>
        </p:nvSpPr>
        <p:spPr>
          <a:xfrm>
            <a:off x="2290856" y="1691830"/>
            <a:ext cx="1428161" cy="4488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 name="타원 3"/>
          <p:cNvSpPr/>
          <p:nvPr/>
        </p:nvSpPr>
        <p:spPr>
          <a:xfrm>
            <a:off x="5553603" y="4281055"/>
            <a:ext cx="722507" cy="2632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718302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85975" y="546497"/>
            <a:ext cx="4972050" cy="4050506"/>
          </a:xfrm>
          <a:prstGeom prst="rect">
            <a:avLst/>
          </a:prstGeom>
        </p:spPr>
      </p:pic>
      <p:sp>
        <p:nvSpPr>
          <p:cNvPr id="3" name="타원 2"/>
          <p:cNvSpPr/>
          <p:nvPr/>
        </p:nvSpPr>
        <p:spPr>
          <a:xfrm>
            <a:off x="5553603" y="4281055"/>
            <a:ext cx="722507" cy="2632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676348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93119" y="539353"/>
            <a:ext cx="4957763" cy="4064794"/>
          </a:xfrm>
          <a:prstGeom prst="rect">
            <a:avLst/>
          </a:prstGeom>
        </p:spPr>
      </p:pic>
    </p:spTree>
    <p:extLst>
      <p:ext uri="{BB962C8B-B14F-4D97-AF65-F5344CB8AC3E}">
        <p14:creationId xmlns:p14="http://schemas.microsoft.com/office/powerpoint/2010/main" val="3657148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89547" y="546497"/>
            <a:ext cx="4964906" cy="4050506"/>
          </a:xfrm>
          <a:prstGeom prst="rect">
            <a:avLst/>
          </a:prstGeom>
        </p:spPr>
      </p:pic>
      <p:sp>
        <p:nvSpPr>
          <p:cNvPr id="3" name="타원 2"/>
          <p:cNvSpPr/>
          <p:nvPr/>
        </p:nvSpPr>
        <p:spPr>
          <a:xfrm>
            <a:off x="5553603" y="4281055"/>
            <a:ext cx="722507" cy="2632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925439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USING visual studio code</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p:txBody>
          <a:bodyPr/>
          <a:lstStyle/>
          <a:p>
            <a:r>
              <a:rPr lang="en-US" altLang="ko-KR" dirty="0"/>
              <a:t>Let's</a:t>
            </a:r>
            <a:r>
              <a:rPr lang="ko-KR" altLang="en-US" dirty="0"/>
              <a:t> </a:t>
            </a:r>
            <a:r>
              <a:rPr lang="en-US" altLang="ko-KR" dirty="0"/>
              <a:t>print</a:t>
            </a:r>
            <a:r>
              <a:rPr lang="ko-KR" altLang="en-US" dirty="0"/>
              <a:t> </a:t>
            </a:r>
            <a:r>
              <a:rPr lang="en-US" altLang="ko-KR" dirty="0"/>
              <a:t>"Hello, World!" in </a:t>
            </a:r>
            <a:r>
              <a:rPr lang="en-US" altLang="ko-KR" dirty="0" err="1"/>
              <a:t>vscode</a:t>
            </a:r>
            <a:r>
              <a:rPr lang="en-US" altLang="ko-KR" dirty="0"/>
              <a:t>(visual studio code)</a:t>
            </a:r>
            <a:endParaRPr lang="ko-KR" altLang="en-US" dirty="0"/>
          </a:p>
        </p:txBody>
      </p:sp>
      <p:pic>
        <p:nvPicPr>
          <p:cNvPr id="7" name="그림 6">
            <a:extLst>
              <a:ext uri="{FF2B5EF4-FFF2-40B4-BE49-F238E27FC236}">
                <a16:creationId xmlns:a16="http://schemas.microsoft.com/office/drawing/2014/main" id="{1CD91E2D-83E3-170E-53C7-C6670DB21C1A}"/>
              </a:ext>
            </a:extLst>
          </p:cNvPr>
          <p:cNvPicPr>
            <a:picLocks noChangeAspect="1"/>
          </p:cNvPicPr>
          <p:nvPr/>
        </p:nvPicPr>
        <p:blipFill>
          <a:blip r:embed="rId2"/>
          <a:stretch>
            <a:fillRect/>
          </a:stretch>
        </p:blipFill>
        <p:spPr>
          <a:xfrm>
            <a:off x="1144846" y="1526826"/>
            <a:ext cx="6751782" cy="3365341"/>
          </a:xfrm>
          <a:prstGeom prst="rect">
            <a:avLst/>
          </a:prstGeom>
        </p:spPr>
      </p:pic>
      <p:sp>
        <p:nvSpPr>
          <p:cNvPr id="8" name="TextBox 7">
            <a:extLst>
              <a:ext uri="{FF2B5EF4-FFF2-40B4-BE49-F238E27FC236}">
                <a16:creationId xmlns:a16="http://schemas.microsoft.com/office/drawing/2014/main" id="{928995DE-BBA6-4F14-5080-3F019C3A7FDC}"/>
              </a:ext>
            </a:extLst>
          </p:cNvPr>
          <p:cNvSpPr txBox="1"/>
          <p:nvPr/>
        </p:nvSpPr>
        <p:spPr>
          <a:xfrm flipH="1">
            <a:off x="3449319" y="2207704"/>
            <a:ext cx="305263" cy="307777"/>
          </a:xfrm>
          <a:prstGeom prst="rect">
            <a:avLst/>
          </a:prstGeom>
          <a:noFill/>
        </p:spPr>
        <p:txBody>
          <a:bodyPr wrap="square" rtlCol="0">
            <a:spAutoFit/>
          </a:bodyPr>
          <a:lstStyle/>
          <a:p>
            <a:r>
              <a:rPr lang="en-US" altLang="ko-KR" dirty="0">
                <a:solidFill>
                  <a:srgbClr val="FF0000"/>
                </a:solidFill>
              </a:rPr>
              <a:t>1</a:t>
            </a:r>
            <a:endParaRPr lang="ko-KR" altLang="en-US" dirty="0">
              <a:solidFill>
                <a:srgbClr val="FF0000"/>
              </a:solidFill>
            </a:endParaRPr>
          </a:p>
        </p:txBody>
      </p:sp>
      <p:sp>
        <p:nvSpPr>
          <p:cNvPr id="9" name="TextBox 8">
            <a:extLst>
              <a:ext uri="{FF2B5EF4-FFF2-40B4-BE49-F238E27FC236}">
                <a16:creationId xmlns:a16="http://schemas.microsoft.com/office/drawing/2014/main" id="{59A75972-1FCA-DC51-88C0-48DFB1875FFD}"/>
              </a:ext>
            </a:extLst>
          </p:cNvPr>
          <p:cNvSpPr txBox="1"/>
          <p:nvPr/>
        </p:nvSpPr>
        <p:spPr>
          <a:xfrm flipH="1">
            <a:off x="6815972" y="2027409"/>
            <a:ext cx="1205808" cy="307777"/>
          </a:xfrm>
          <a:prstGeom prst="rect">
            <a:avLst/>
          </a:prstGeom>
          <a:noFill/>
        </p:spPr>
        <p:txBody>
          <a:bodyPr wrap="square" rtlCol="0">
            <a:spAutoFit/>
          </a:bodyPr>
          <a:lstStyle/>
          <a:p>
            <a:r>
              <a:rPr lang="en-US" altLang="ko-KR" dirty="0">
                <a:solidFill>
                  <a:srgbClr val="FF0000"/>
                </a:solidFill>
              </a:rPr>
              <a:t>2. click </a:t>
            </a:r>
            <a:endParaRPr lang="ko-KR" altLang="en-US" dirty="0">
              <a:solidFill>
                <a:srgbClr val="FF0000"/>
              </a:solidFill>
            </a:endParaRPr>
          </a:p>
        </p:txBody>
      </p:sp>
      <p:sp>
        <p:nvSpPr>
          <p:cNvPr id="10" name="TextBox 9">
            <a:extLst>
              <a:ext uri="{FF2B5EF4-FFF2-40B4-BE49-F238E27FC236}">
                <a16:creationId xmlns:a16="http://schemas.microsoft.com/office/drawing/2014/main" id="{84DE47FD-86E5-41FD-25EF-6FC72673DCF0}"/>
              </a:ext>
            </a:extLst>
          </p:cNvPr>
          <p:cNvSpPr txBox="1"/>
          <p:nvPr/>
        </p:nvSpPr>
        <p:spPr>
          <a:xfrm flipH="1">
            <a:off x="2484117" y="3613478"/>
            <a:ext cx="2355737" cy="307777"/>
          </a:xfrm>
          <a:prstGeom prst="rect">
            <a:avLst/>
          </a:prstGeom>
          <a:noFill/>
        </p:spPr>
        <p:txBody>
          <a:bodyPr wrap="square" rtlCol="0">
            <a:spAutoFit/>
          </a:bodyPr>
          <a:lstStyle/>
          <a:p>
            <a:r>
              <a:rPr lang="en-US" altLang="ko-KR" dirty="0">
                <a:solidFill>
                  <a:srgbClr val="FF0000"/>
                </a:solidFill>
              </a:rPr>
              <a:t>3. "Hello, World!" is printed</a:t>
            </a:r>
            <a:endParaRPr lang="ko-KR" altLang="en-US" dirty="0">
              <a:solidFill>
                <a:srgbClr val="FF0000"/>
              </a:solidFill>
            </a:endParaRPr>
          </a:p>
        </p:txBody>
      </p:sp>
      <p:sp>
        <p:nvSpPr>
          <p:cNvPr id="11" name="직사각형 10">
            <a:extLst>
              <a:ext uri="{FF2B5EF4-FFF2-40B4-BE49-F238E27FC236}">
                <a16:creationId xmlns:a16="http://schemas.microsoft.com/office/drawing/2014/main" id="{8DE507F4-AAD0-337B-3E9B-B9DE57979826}"/>
              </a:ext>
            </a:extLst>
          </p:cNvPr>
          <p:cNvSpPr/>
          <p:nvPr/>
        </p:nvSpPr>
        <p:spPr>
          <a:xfrm>
            <a:off x="7075055" y="1847273"/>
            <a:ext cx="203200" cy="1801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6E0D8CEC-81E7-695E-67C4-5367ACAA0F50}"/>
              </a:ext>
            </a:extLst>
          </p:cNvPr>
          <p:cNvSpPr/>
          <p:nvPr/>
        </p:nvSpPr>
        <p:spPr>
          <a:xfrm>
            <a:off x="1667164" y="3666836"/>
            <a:ext cx="868217" cy="1801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83415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a:xfrm>
            <a:off x="787008" y="2234308"/>
            <a:ext cx="7738200" cy="505200"/>
          </a:xfrm>
        </p:spPr>
        <p:txBody>
          <a:bodyPr/>
          <a:lstStyle/>
          <a:p>
            <a:r>
              <a:rPr lang="en-US" altLang="ko-KR" sz="3200" b="1" dirty="0"/>
              <a:t>Now, try printing your name!</a:t>
            </a:r>
            <a:endParaRPr lang="ko-KR" altLang="en-US" sz="3200" b="1" dirty="0"/>
          </a:p>
        </p:txBody>
      </p:sp>
    </p:spTree>
    <p:extLst>
      <p:ext uri="{BB962C8B-B14F-4D97-AF65-F5344CB8AC3E}">
        <p14:creationId xmlns:p14="http://schemas.microsoft.com/office/powerpoint/2010/main" val="257172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EAD5F675-BEEE-3558-BE0C-52B9953545D8}"/>
              </a:ext>
            </a:extLst>
          </p:cNvPr>
          <p:cNvPicPr>
            <a:picLocks noChangeAspect="1"/>
          </p:cNvPicPr>
          <p:nvPr/>
        </p:nvPicPr>
        <p:blipFill>
          <a:blip r:embed="rId3"/>
          <a:stretch>
            <a:fillRect/>
          </a:stretch>
        </p:blipFill>
        <p:spPr>
          <a:xfrm>
            <a:off x="2751774" y="2083077"/>
            <a:ext cx="3289469" cy="450873"/>
          </a:xfrm>
          <a:prstGeom prst="rect">
            <a:avLst/>
          </a:prstGeom>
        </p:spPr>
      </p:pic>
    </p:spTree>
    <p:extLst>
      <p:ext uri="{BB962C8B-B14F-4D97-AF65-F5344CB8AC3E}">
        <p14:creationId xmlns:p14="http://schemas.microsoft.com/office/powerpoint/2010/main" val="2415060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Data Types and Variables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098221"/>
          </a:xfrm>
        </p:spPr>
        <p:txBody>
          <a:bodyPr/>
          <a:lstStyle/>
          <a:p>
            <a:r>
              <a:rPr lang="en-US" altLang="ko-KR" dirty="0"/>
              <a:t>Variables are baskets where you can store different types of data.   </a:t>
            </a:r>
          </a:p>
          <a:p>
            <a:endParaRPr lang="en-US" altLang="ko-KR" dirty="0"/>
          </a:p>
          <a:p>
            <a:r>
              <a:rPr lang="en-US" altLang="ko-KR" dirty="0" err="1">
                <a:solidFill>
                  <a:srgbClr val="FF0000"/>
                </a:solidFill>
              </a:rPr>
              <a:t>name_of_variable</a:t>
            </a:r>
            <a:r>
              <a:rPr lang="en-US" altLang="ko-KR" dirty="0">
                <a:solidFill>
                  <a:srgbClr val="FF0000"/>
                </a:solidFill>
              </a:rPr>
              <a:t> = data</a:t>
            </a:r>
          </a:p>
        </p:txBody>
      </p:sp>
      <p:pic>
        <p:nvPicPr>
          <p:cNvPr id="2050" name="Picture 2" descr="2.2.1 Programming Concepts - CompSci">
            <a:extLst>
              <a:ext uri="{FF2B5EF4-FFF2-40B4-BE49-F238E27FC236}">
                <a16:creationId xmlns:a16="http://schemas.microsoft.com/office/drawing/2014/main" id="{EB9E2E11-3107-2BA9-127F-A4ABE58B3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662" y="2205751"/>
            <a:ext cx="3876675"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35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Data Types and Variables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098221"/>
          </a:xfrm>
        </p:spPr>
        <p:txBody>
          <a:bodyPr/>
          <a:lstStyle/>
          <a:p>
            <a:r>
              <a:rPr lang="en-US" altLang="ko-KR" dirty="0"/>
              <a:t>For example, if you execute this code, then ….</a:t>
            </a:r>
          </a:p>
          <a:p>
            <a:endParaRPr lang="en-US" altLang="ko-KR" dirty="0">
              <a:solidFill>
                <a:srgbClr val="FF0000"/>
              </a:solidFill>
            </a:endParaRPr>
          </a:p>
          <a:p>
            <a:r>
              <a:rPr lang="en-US" altLang="ko-KR" dirty="0" err="1">
                <a:solidFill>
                  <a:srgbClr val="FF0000"/>
                </a:solidFill>
              </a:rPr>
              <a:t>hin_pun</a:t>
            </a:r>
            <a:r>
              <a:rPr lang="en-US" altLang="ko-KR" dirty="0">
                <a:solidFill>
                  <a:srgbClr val="FF0000"/>
                </a:solidFill>
              </a:rPr>
              <a:t> = 19</a:t>
            </a:r>
          </a:p>
          <a:p>
            <a:endParaRPr lang="en-US" altLang="ko-KR" dirty="0">
              <a:solidFill>
                <a:srgbClr val="FF0000"/>
              </a:solidFill>
            </a:endParaRPr>
          </a:p>
          <a:p>
            <a:endParaRPr lang="en-US" altLang="ko-KR" dirty="0">
              <a:solidFill>
                <a:srgbClr val="FF0000"/>
              </a:solidFill>
            </a:endParaRPr>
          </a:p>
          <a:p>
            <a:endParaRPr lang="en-US" altLang="ko-KR" dirty="0">
              <a:solidFill>
                <a:srgbClr val="FF0000"/>
              </a:solidFill>
            </a:endParaRPr>
          </a:p>
          <a:p>
            <a:endParaRPr lang="en-US" altLang="ko-KR" dirty="0">
              <a:solidFill>
                <a:srgbClr val="FF0000"/>
              </a:solidFill>
            </a:endParaRPr>
          </a:p>
          <a:p>
            <a:endParaRPr lang="en-US" altLang="ko-KR" dirty="0">
              <a:solidFill>
                <a:srgbClr val="FF0000"/>
              </a:solidFill>
            </a:endParaRPr>
          </a:p>
          <a:p>
            <a:endParaRPr lang="en-US" altLang="ko-KR" dirty="0">
              <a:solidFill>
                <a:srgbClr val="FF0000"/>
              </a:solidFill>
            </a:endParaRPr>
          </a:p>
          <a:p>
            <a:r>
              <a:rPr lang="en-US" altLang="ko-KR" dirty="0"/>
              <a:t>if you write '</a:t>
            </a:r>
            <a:r>
              <a:rPr lang="en-US" altLang="ko-KR" dirty="0" err="1"/>
              <a:t>hin_pun</a:t>
            </a:r>
            <a:r>
              <a:rPr lang="en-US" altLang="ko-KR" dirty="0"/>
              <a:t>', computer will result in 19. For example, if you write print(</a:t>
            </a:r>
            <a:r>
              <a:rPr lang="en-US" altLang="ko-KR" dirty="0" err="1"/>
              <a:t>hin_pun</a:t>
            </a:r>
            <a:r>
              <a:rPr lang="en-US" altLang="ko-KR" dirty="0"/>
              <a:t>) …</a:t>
            </a:r>
          </a:p>
        </p:txBody>
      </p:sp>
      <p:pic>
        <p:nvPicPr>
          <p:cNvPr id="2050" name="Picture 2" descr="2.2.1 Programming Concepts - CompSci">
            <a:extLst>
              <a:ext uri="{FF2B5EF4-FFF2-40B4-BE49-F238E27FC236}">
                <a16:creationId xmlns:a16="http://schemas.microsoft.com/office/drawing/2014/main" id="{EB9E2E11-3107-2BA9-127F-A4ABE58B3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6697" y="1162753"/>
            <a:ext cx="2662539" cy="1524254"/>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725F59E3-6757-6CB8-34EE-656A9042FE68}"/>
              </a:ext>
            </a:extLst>
          </p:cNvPr>
          <p:cNvSpPr/>
          <p:nvPr/>
        </p:nvSpPr>
        <p:spPr>
          <a:xfrm>
            <a:off x="5351748" y="2016921"/>
            <a:ext cx="827844" cy="2695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err="1"/>
              <a:t>hin_pun</a:t>
            </a:r>
            <a:endParaRPr lang="ko-KR" altLang="en-US" dirty="0"/>
          </a:p>
        </p:txBody>
      </p:sp>
      <p:sp>
        <p:nvSpPr>
          <p:cNvPr id="7" name="직사각형 6">
            <a:extLst>
              <a:ext uri="{FF2B5EF4-FFF2-40B4-BE49-F238E27FC236}">
                <a16:creationId xmlns:a16="http://schemas.microsoft.com/office/drawing/2014/main" id="{4258D6D1-DE90-1011-CCF3-EA0A5A6E1494}"/>
              </a:ext>
            </a:extLst>
          </p:cNvPr>
          <p:cNvSpPr/>
          <p:nvPr/>
        </p:nvSpPr>
        <p:spPr>
          <a:xfrm>
            <a:off x="6808004" y="1951390"/>
            <a:ext cx="739925" cy="2695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19</a:t>
            </a:r>
            <a:endParaRPr lang="ko-KR" altLang="en-US" dirty="0"/>
          </a:p>
        </p:txBody>
      </p:sp>
      <p:pic>
        <p:nvPicPr>
          <p:cNvPr id="4098" name="Picture 2" descr="SpongeBob SquarePants (character) - Wikipedia">
            <a:extLst>
              <a:ext uri="{FF2B5EF4-FFF2-40B4-BE49-F238E27FC236}">
                <a16:creationId xmlns:a16="http://schemas.microsoft.com/office/drawing/2014/main" id="{CEB5A5E5-D9E5-BEE7-922B-FA0DC4634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3565" y="3555186"/>
            <a:ext cx="1071563" cy="1071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839821C-D5A4-6F70-6BF4-AE5C94B0EF22}"/>
              </a:ext>
            </a:extLst>
          </p:cNvPr>
          <p:cNvSpPr txBox="1"/>
          <p:nvPr/>
        </p:nvSpPr>
        <p:spPr>
          <a:xfrm>
            <a:off x="2503055" y="4560159"/>
            <a:ext cx="531090" cy="307777"/>
          </a:xfrm>
          <a:prstGeom prst="rect">
            <a:avLst/>
          </a:prstGeom>
          <a:noFill/>
        </p:spPr>
        <p:txBody>
          <a:bodyPr wrap="square" rtlCol="0">
            <a:spAutoFit/>
          </a:bodyPr>
          <a:lstStyle/>
          <a:p>
            <a:r>
              <a:rPr lang="en-US" altLang="ko-KR" dirty="0">
                <a:solidFill>
                  <a:schemeClr val="accent1"/>
                </a:solidFill>
              </a:rPr>
              <a:t>user </a:t>
            </a:r>
            <a:endParaRPr lang="ko-KR" altLang="en-US" dirty="0">
              <a:solidFill>
                <a:schemeClr val="accent1"/>
              </a:solidFill>
            </a:endParaRPr>
          </a:p>
        </p:txBody>
      </p:sp>
      <p:sp>
        <p:nvSpPr>
          <p:cNvPr id="9" name="TextBox 8">
            <a:extLst>
              <a:ext uri="{FF2B5EF4-FFF2-40B4-BE49-F238E27FC236}">
                <a16:creationId xmlns:a16="http://schemas.microsoft.com/office/drawing/2014/main" id="{4193A3A0-5384-97EB-0013-6CB937147B97}"/>
              </a:ext>
            </a:extLst>
          </p:cNvPr>
          <p:cNvSpPr txBox="1"/>
          <p:nvPr/>
        </p:nvSpPr>
        <p:spPr>
          <a:xfrm>
            <a:off x="3278908" y="3476749"/>
            <a:ext cx="1293091" cy="523220"/>
          </a:xfrm>
          <a:prstGeom prst="rect">
            <a:avLst/>
          </a:prstGeom>
          <a:noFill/>
        </p:spPr>
        <p:txBody>
          <a:bodyPr wrap="square" rtlCol="0">
            <a:spAutoFit/>
          </a:bodyPr>
          <a:lstStyle/>
          <a:p>
            <a:r>
              <a:rPr lang="en-US" altLang="ko-KR" dirty="0">
                <a:solidFill>
                  <a:schemeClr val="accent1"/>
                </a:solidFill>
              </a:rPr>
              <a:t>let me know </a:t>
            </a:r>
            <a:r>
              <a:rPr lang="en-US" altLang="ko-KR" dirty="0" err="1">
                <a:solidFill>
                  <a:schemeClr val="accent1"/>
                </a:solidFill>
              </a:rPr>
              <a:t>hin_pun</a:t>
            </a:r>
            <a:r>
              <a:rPr lang="en-US" altLang="ko-KR" dirty="0">
                <a:solidFill>
                  <a:schemeClr val="accent1"/>
                </a:solidFill>
              </a:rPr>
              <a:t> !!!</a:t>
            </a:r>
            <a:endParaRPr lang="ko-KR" altLang="en-US" dirty="0">
              <a:solidFill>
                <a:schemeClr val="accent1"/>
              </a:solidFill>
            </a:endParaRPr>
          </a:p>
        </p:txBody>
      </p:sp>
      <p:sp>
        <p:nvSpPr>
          <p:cNvPr id="10" name="TextBox 9">
            <a:extLst>
              <a:ext uri="{FF2B5EF4-FFF2-40B4-BE49-F238E27FC236}">
                <a16:creationId xmlns:a16="http://schemas.microsoft.com/office/drawing/2014/main" id="{189EDCED-5AEE-A5DF-7B03-6C5D96206AB1}"/>
              </a:ext>
            </a:extLst>
          </p:cNvPr>
          <p:cNvSpPr txBox="1"/>
          <p:nvPr/>
        </p:nvSpPr>
        <p:spPr>
          <a:xfrm flipH="1">
            <a:off x="193501" y="3932461"/>
            <a:ext cx="1450572" cy="307777"/>
          </a:xfrm>
          <a:prstGeom prst="rect">
            <a:avLst/>
          </a:prstGeom>
          <a:noFill/>
        </p:spPr>
        <p:txBody>
          <a:bodyPr wrap="square" rtlCol="0">
            <a:spAutoFit/>
          </a:bodyPr>
          <a:lstStyle/>
          <a:p>
            <a:r>
              <a:rPr lang="en-US" altLang="ko-KR" dirty="0">
                <a:solidFill>
                  <a:schemeClr val="accent1"/>
                </a:solidFill>
              </a:rPr>
              <a:t>print(</a:t>
            </a:r>
            <a:r>
              <a:rPr lang="en-US" altLang="ko-KR" dirty="0" err="1">
                <a:solidFill>
                  <a:schemeClr val="accent1"/>
                </a:solidFill>
              </a:rPr>
              <a:t>hin_pun</a:t>
            </a:r>
            <a:r>
              <a:rPr lang="en-US" altLang="ko-KR" dirty="0">
                <a:solidFill>
                  <a:schemeClr val="accent1"/>
                </a:solidFill>
              </a:rPr>
              <a:t>)</a:t>
            </a:r>
            <a:endParaRPr lang="ko-KR" altLang="en-US" dirty="0">
              <a:solidFill>
                <a:schemeClr val="accent1"/>
              </a:solidFill>
            </a:endParaRPr>
          </a:p>
        </p:txBody>
      </p:sp>
      <p:sp>
        <p:nvSpPr>
          <p:cNvPr id="11" name="화살표: 오른쪽 10">
            <a:extLst>
              <a:ext uri="{FF2B5EF4-FFF2-40B4-BE49-F238E27FC236}">
                <a16:creationId xmlns:a16="http://schemas.microsoft.com/office/drawing/2014/main" id="{EF1B96BB-326D-2FB3-DC67-50F64E830532}"/>
              </a:ext>
            </a:extLst>
          </p:cNvPr>
          <p:cNvSpPr/>
          <p:nvPr/>
        </p:nvSpPr>
        <p:spPr>
          <a:xfrm>
            <a:off x="1644073" y="3967017"/>
            <a:ext cx="604982" cy="3648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C076165E-8814-6FC4-7C19-A23B1CC55C6D}"/>
              </a:ext>
            </a:extLst>
          </p:cNvPr>
          <p:cNvSpPr/>
          <p:nvPr/>
        </p:nvSpPr>
        <p:spPr>
          <a:xfrm>
            <a:off x="4269509" y="3932461"/>
            <a:ext cx="604982" cy="3648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3" name="Picture 2" descr="2.2.1 Programming Concepts - CompSci">
            <a:extLst>
              <a:ext uri="{FF2B5EF4-FFF2-40B4-BE49-F238E27FC236}">
                <a16:creationId xmlns:a16="http://schemas.microsoft.com/office/drawing/2014/main" id="{E2DBB797-E40E-0004-8E9F-F65441674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5033" y="3400020"/>
            <a:ext cx="1467677" cy="840218"/>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814DB11C-F0AD-C81C-EDDC-C496E767BA48}"/>
              </a:ext>
            </a:extLst>
          </p:cNvPr>
          <p:cNvSpPr/>
          <p:nvPr/>
        </p:nvSpPr>
        <p:spPr>
          <a:xfrm>
            <a:off x="5044329" y="3882629"/>
            <a:ext cx="758230" cy="168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000" dirty="0" err="1"/>
              <a:t>hin_pun</a:t>
            </a:r>
            <a:endParaRPr lang="ko-KR" altLang="en-US" sz="1000" dirty="0"/>
          </a:p>
        </p:txBody>
      </p:sp>
      <p:sp>
        <p:nvSpPr>
          <p:cNvPr id="15" name="직사각형 14">
            <a:extLst>
              <a:ext uri="{FF2B5EF4-FFF2-40B4-BE49-F238E27FC236}">
                <a16:creationId xmlns:a16="http://schemas.microsoft.com/office/drawing/2014/main" id="{3566A484-C745-C303-FC1B-EEAB6BB07067}"/>
              </a:ext>
            </a:extLst>
          </p:cNvPr>
          <p:cNvSpPr/>
          <p:nvPr/>
        </p:nvSpPr>
        <p:spPr>
          <a:xfrm>
            <a:off x="6051881" y="3855710"/>
            <a:ext cx="399824" cy="1535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19</a:t>
            </a:r>
            <a:endParaRPr lang="ko-KR" altLang="en-US" dirty="0"/>
          </a:p>
        </p:txBody>
      </p:sp>
      <p:pic>
        <p:nvPicPr>
          <p:cNvPr id="4100" name="Picture 4" descr="Computer desktop comic character Royalty Free Vector Image">
            <a:extLst>
              <a:ext uri="{FF2B5EF4-FFF2-40B4-BE49-F238E27FC236}">
                <a16:creationId xmlns:a16="http://schemas.microsoft.com/office/drawing/2014/main" id="{0BD2B7A9-7C26-EC92-DB01-DA12F7762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9558" y="3661986"/>
            <a:ext cx="890859" cy="69444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C7937CA-E980-45E5-39CB-B73652F15FC7}"/>
              </a:ext>
            </a:extLst>
          </p:cNvPr>
          <p:cNvSpPr txBox="1"/>
          <p:nvPr/>
        </p:nvSpPr>
        <p:spPr>
          <a:xfrm>
            <a:off x="4939648" y="4272403"/>
            <a:ext cx="1725822" cy="523220"/>
          </a:xfrm>
          <a:prstGeom prst="rect">
            <a:avLst/>
          </a:prstGeom>
          <a:noFill/>
        </p:spPr>
        <p:txBody>
          <a:bodyPr wrap="square" rtlCol="0">
            <a:spAutoFit/>
          </a:bodyPr>
          <a:lstStyle/>
          <a:p>
            <a:r>
              <a:rPr lang="en-US" altLang="ko-KR" dirty="0">
                <a:solidFill>
                  <a:schemeClr val="accent1"/>
                </a:solidFill>
              </a:rPr>
              <a:t>computer:</a:t>
            </a:r>
          </a:p>
          <a:p>
            <a:r>
              <a:rPr lang="en-US" altLang="ko-KR" dirty="0" err="1">
                <a:solidFill>
                  <a:schemeClr val="accent1"/>
                </a:solidFill>
              </a:rPr>
              <a:t>hin_pun</a:t>
            </a:r>
            <a:r>
              <a:rPr lang="en-US" altLang="ko-KR" dirty="0">
                <a:solidFill>
                  <a:schemeClr val="accent1"/>
                </a:solidFill>
              </a:rPr>
              <a:t> is … 19 !!!</a:t>
            </a:r>
            <a:endParaRPr lang="ko-KR" altLang="en-US" dirty="0">
              <a:solidFill>
                <a:schemeClr val="accent1"/>
              </a:solidFill>
            </a:endParaRPr>
          </a:p>
        </p:txBody>
      </p:sp>
      <p:sp>
        <p:nvSpPr>
          <p:cNvPr id="17" name="화살표: 오른쪽 16">
            <a:extLst>
              <a:ext uri="{FF2B5EF4-FFF2-40B4-BE49-F238E27FC236}">
                <a16:creationId xmlns:a16="http://schemas.microsoft.com/office/drawing/2014/main" id="{5DBB49C7-8D7B-C6CD-B7A2-D2D65DF9B028}"/>
              </a:ext>
            </a:extLst>
          </p:cNvPr>
          <p:cNvSpPr/>
          <p:nvPr/>
        </p:nvSpPr>
        <p:spPr>
          <a:xfrm>
            <a:off x="6646550" y="3891483"/>
            <a:ext cx="604982" cy="36483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E625921-458B-5884-2757-B2D9537F5319}"/>
              </a:ext>
            </a:extLst>
          </p:cNvPr>
          <p:cNvSpPr txBox="1"/>
          <p:nvPr/>
        </p:nvSpPr>
        <p:spPr>
          <a:xfrm>
            <a:off x="7546670" y="4356435"/>
            <a:ext cx="1024303" cy="307777"/>
          </a:xfrm>
          <a:prstGeom prst="rect">
            <a:avLst/>
          </a:prstGeom>
          <a:noFill/>
        </p:spPr>
        <p:txBody>
          <a:bodyPr wrap="square" rtlCol="0">
            <a:spAutoFit/>
          </a:bodyPr>
          <a:lstStyle/>
          <a:p>
            <a:r>
              <a:rPr lang="en-US" altLang="ko-KR" dirty="0">
                <a:solidFill>
                  <a:schemeClr val="accent1"/>
                </a:solidFill>
              </a:rPr>
              <a:t>computer </a:t>
            </a:r>
            <a:endParaRPr lang="ko-KR" altLang="en-US" dirty="0">
              <a:solidFill>
                <a:schemeClr val="accent1"/>
              </a:solidFill>
            </a:endParaRPr>
          </a:p>
        </p:txBody>
      </p:sp>
      <p:sp>
        <p:nvSpPr>
          <p:cNvPr id="19" name="TextBox 18">
            <a:extLst>
              <a:ext uri="{FF2B5EF4-FFF2-40B4-BE49-F238E27FC236}">
                <a16:creationId xmlns:a16="http://schemas.microsoft.com/office/drawing/2014/main" id="{51D21DCD-5D19-6396-8BE3-7076DB600062}"/>
              </a:ext>
            </a:extLst>
          </p:cNvPr>
          <p:cNvSpPr txBox="1"/>
          <p:nvPr/>
        </p:nvSpPr>
        <p:spPr>
          <a:xfrm>
            <a:off x="8264144" y="3498346"/>
            <a:ext cx="613657" cy="307777"/>
          </a:xfrm>
          <a:prstGeom prst="rect">
            <a:avLst/>
          </a:prstGeom>
          <a:noFill/>
        </p:spPr>
        <p:txBody>
          <a:bodyPr wrap="square" rtlCol="0">
            <a:spAutoFit/>
          </a:bodyPr>
          <a:lstStyle/>
          <a:p>
            <a:r>
              <a:rPr lang="en-US" altLang="ko-KR" dirty="0">
                <a:solidFill>
                  <a:schemeClr val="accent1"/>
                </a:solidFill>
              </a:rPr>
              <a:t>19 !!! </a:t>
            </a:r>
            <a:endParaRPr lang="ko-KR" altLang="en-US" dirty="0">
              <a:solidFill>
                <a:schemeClr val="accent1"/>
              </a:solidFill>
            </a:endParaRPr>
          </a:p>
        </p:txBody>
      </p:sp>
    </p:spTree>
    <p:extLst>
      <p:ext uri="{BB962C8B-B14F-4D97-AF65-F5344CB8AC3E}">
        <p14:creationId xmlns:p14="http://schemas.microsoft.com/office/powerpoint/2010/main" val="2061124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Data Types and Variables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098221"/>
          </a:xfrm>
        </p:spPr>
        <p:txBody>
          <a:bodyPr/>
          <a:lstStyle/>
          <a:p>
            <a:r>
              <a:rPr lang="en-US" altLang="ko-KR" dirty="0"/>
              <a:t>However, there are some </a:t>
            </a:r>
            <a:r>
              <a:rPr lang="en-US" altLang="ko-KR" b="1" dirty="0"/>
              <a:t>rules</a:t>
            </a:r>
            <a:r>
              <a:rPr lang="en-US" altLang="ko-KR" dirty="0"/>
              <a:t> of declaring variables(labeling to the baskets):</a:t>
            </a:r>
          </a:p>
          <a:p>
            <a:r>
              <a:rPr lang="en-US" altLang="ko-KR" b="1" dirty="0"/>
              <a:t>Numbers</a:t>
            </a:r>
            <a:r>
              <a:rPr lang="en-US" altLang="ko-KR" dirty="0"/>
              <a:t> are not allowed for the first part of the variable name.</a:t>
            </a:r>
          </a:p>
          <a:p>
            <a:r>
              <a:rPr lang="en-US" altLang="ko-KR" dirty="0"/>
              <a:t>Only </a:t>
            </a:r>
            <a:r>
              <a:rPr lang="en-US" altLang="ko-KR" b="1" dirty="0"/>
              <a:t>alphabets</a:t>
            </a:r>
            <a:r>
              <a:rPr lang="en-US" altLang="ko-KR" dirty="0"/>
              <a:t> and </a:t>
            </a:r>
            <a:r>
              <a:rPr lang="en-US" altLang="ko-KR" b="1" dirty="0"/>
              <a:t>numbers</a:t>
            </a:r>
            <a:r>
              <a:rPr lang="en-US" altLang="ko-KR" dirty="0"/>
              <a:t>, </a:t>
            </a:r>
            <a:r>
              <a:rPr lang="en-US" altLang="ko-KR" b="1" dirty="0"/>
              <a:t>underscores(_) </a:t>
            </a:r>
            <a:r>
              <a:rPr lang="en-US" altLang="ko-KR" dirty="0"/>
              <a:t>are allowed.</a:t>
            </a:r>
          </a:p>
          <a:p>
            <a:r>
              <a:rPr lang="en-US" altLang="ko-KR" b="1" dirty="0"/>
              <a:t>Blanks</a:t>
            </a:r>
            <a:r>
              <a:rPr lang="en-US" altLang="ko-KR" dirty="0"/>
              <a:t> are not allowed in variable name.</a:t>
            </a:r>
          </a:p>
          <a:p>
            <a:r>
              <a:rPr lang="en-US" altLang="ko-KR" b="1" dirty="0"/>
              <a:t>Predefined keywords </a:t>
            </a:r>
            <a:r>
              <a:rPr lang="en-US" altLang="ko-KR" dirty="0"/>
              <a:t>in python, such as commands and  are not allowed.</a:t>
            </a:r>
          </a:p>
        </p:txBody>
      </p:sp>
      <p:graphicFrame>
        <p:nvGraphicFramePr>
          <p:cNvPr id="4" name="표 4">
            <a:extLst>
              <a:ext uri="{FF2B5EF4-FFF2-40B4-BE49-F238E27FC236}">
                <a16:creationId xmlns:a16="http://schemas.microsoft.com/office/drawing/2014/main" id="{F36AB498-A133-BD77-D8CD-000AEBE98D2E}"/>
              </a:ext>
            </a:extLst>
          </p:cNvPr>
          <p:cNvGraphicFramePr>
            <a:graphicFrameLocks noGrp="1"/>
          </p:cNvGraphicFramePr>
          <p:nvPr>
            <p:extLst>
              <p:ext uri="{D42A27DB-BD31-4B8C-83A1-F6EECF244321}">
                <p14:modId xmlns:p14="http://schemas.microsoft.com/office/powerpoint/2010/main" val="880600089"/>
              </p:ext>
            </p:extLst>
          </p:nvPr>
        </p:nvGraphicFramePr>
        <p:xfrm>
          <a:off x="978258" y="2205751"/>
          <a:ext cx="7187483" cy="2595880"/>
        </p:xfrm>
        <a:graphic>
          <a:graphicData uri="http://schemas.openxmlformats.org/drawingml/2006/table">
            <a:tbl>
              <a:tblPr firstRow="1" bandRow="1">
                <a:tableStyleId>{0324179D-5A76-4B28-A430-DBD8E55DE50D}</a:tableStyleId>
              </a:tblPr>
              <a:tblGrid>
                <a:gridCol w="3592945">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a = 10</a:t>
                      </a:r>
                      <a:endParaRPr lang="ko-KR" altLang="en-US" dirty="0"/>
                    </a:p>
                  </a:txBody>
                  <a:tcPr/>
                </a:tc>
                <a:tc>
                  <a:txBody>
                    <a:bodyPr/>
                    <a:lstStyle/>
                    <a:p>
                      <a:pPr latinLnBrk="1"/>
                      <a:r>
                        <a:rPr lang="en-US" altLang="ko-KR" dirty="0"/>
                        <a:t>stores 10 in a</a:t>
                      </a:r>
                      <a:endParaRPr lang="ko-KR" altLang="en-US" dirty="0"/>
                    </a:p>
                  </a:txBody>
                  <a:tcPr/>
                </a:tc>
                <a:extLst>
                  <a:ext uri="{0D108BD9-81ED-4DB2-BD59-A6C34878D82A}">
                    <a16:rowId xmlns:a16="http://schemas.microsoft.com/office/drawing/2014/main" val="656127864"/>
                  </a:ext>
                </a:extLst>
              </a:tr>
              <a:tr h="370840">
                <a:tc>
                  <a:txBody>
                    <a:bodyPr/>
                    <a:lstStyle/>
                    <a:p>
                      <a:pPr latinLnBrk="1"/>
                      <a:r>
                        <a:rPr lang="en-US" altLang="ko-KR" dirty="0"/>
                        <a:t>1hong = 0</a:t>
                      </a:r>
                      <a:endParaRPr lang="ko-KR" altLang="en-US" dirty="0"/>
                    </a:p>
                  </a:txBody>
                  <a:tcPr/>
                </a:tc>
                <a:tc>
                  <a:txBody>
                    <a:bodyPr/>
                    <a:lstStyle/>
                    <a:p>
                      <a:pPr latinLnBrk="1"/>
                      <a:r>
                        <a:rPr lang="en-US" altLang="ko-KR" dirty="0"/>
                        <a:t>error !!</a:t>
                      </a:r>
                      <a:endParaRPr lang="ko-KR" altLang="en-US" dirty="0"/>
                    </a:p>
                  </a:txBody>
                  <a:tcPr/>
                </a:tc>
                <a:extLst>
                  <a:ext uri="{0D108BD9-81ED-4DB2-BD59-A6C34878D82A}">
                    <a16:rowId xmlns:a16="http://schemas.microsoft.com/office/drawing/2014/main" val="2352539130"/>
                  </a:ext>
                </a:extLst>
              </a:tr>
              <a:tr h="370840">
                <a:tc>
                  <a:txBody>
                    <a:bodyPr/>
                    <a:lstStyle/>
                    <a:p>
                      <a:pPr latinLnBrk="1"/>
                      <a:r>
                        <a:rPr lang="en-US" altLang="ko-KR" dirty="0"/>
                        <a:t>b = '</a:t>
                      </a:r>
                      <a:r>
                        <a:rPr lang="en-US" altLang="ko-KR" dirty="0" err="1"/>
                        <a:t>hong</a:t>
                      </a:r>
                      <a:r>
                        <a:rPr lang="en-US" altLang="ko-KR" dirty="0"/>
                        <a:t>'</a:t>
                      </a:r>
                      <a:endParaRPr lang="ko-KR" altLang="en-US" dirty="0"/>
                    </a:p>
                  </a:txBody>
                  <a:tcPr/>
                </a:tc>
                <a:tc>
                  <a:txBody>
                    <a:bodyPr/>
                    <a:lstStyle/>
                    <a:p>
                      <a:pPr latinLnBrk="1"/>
                      <a:r>
                        <a:rPr lang="en-US" altLang="ko-KR" dirty="0"/>
                        <a:t>stores '</a:t>
                      </a:r>
                      <a:r>
                        <a:rPr lang="en-US" altLang="ko-KR" dirty="0" err="1"/>
                        <a:t>hong</a:t>
                      </a:r>
                      <a:r>
                        <a:rPr lang="en-US" altLang="ko-KR" dirty="0"/>
                        <a:t>' in b</a:t>
                      </a:r>
                      <a:endParaRPr lang="ko-KR" altLang="en-US" dirty="0"/>
                    </a:p>
                  </a:txBody>
                  <a:tcPr/>
                </a:tc>
                <a:extLst>
                  <a:ext uri="{0D108BD9-81ED-4DB2-BD59-A6C34878D82A}">
                    <a16:rowId xmlns:a16="http://schemas.microsoft.com/office/drawing/2014/main" val="3609766193"/>
                  </a:ext>
                </a:extLst>
              </a:tr>
              <a:tr h="370840">
                <a:tc>
                  <a:txBody>
                    <a:bodyPr/>
                    <a:lstStyle/>
                    <a:p>
                      <a:pPr latinLnBrk="1"/>
                      <a:r>
                        <a:rPr lang="en-US" altLang="ko-KR" dirty="0"/>
                        <a:t>_k = 100</a:t>
                      </a:r>
                      <a:endParaRPr lang="ko-KR" altLang="en-US" dirty="0"/>
                    </a:p>
                  </a:txBody>
                  <a:tcPr/>
                </a:tc>
                <a:tc>
                  <a:txBody>
                    <a:bodyPr/>
                    <a:lstStyle/>
                    <a:p>
                      <a:pPr latinLnBrk="1"/>
                      <a:r>
                        <a:rPr lang="en-US" altLang="ko-KR" dirty="0"/>
                        <a:t>stores 100 in _k</a:t>
                      </a:r>
                      <a:endParaRPr lang="ko-KR" altLang="en-US" dirty="0"/>
                    </a:p>
                  </a:txBody>
                  <a:tcPr/>
                </a:tc>
                <a:extLst>
                  <a:ext uri="{0D108BD9-81ED-4DB2-BD59-A6C34878D82A}">
                    <a16:rowId xmlns:a16="http://schemas.microsoft.com/office/drawing/2014/main" val="3753551501"/>
                  </a:ext>
                </a:extLst>
              </a:tr>
              <a:tr h="370840">
                <a:tc>
                  <a:txBody>
                    <a:bodyPr/>
                    <a:lstStyle/>
                    <a:p>
                      <a:pPr latinLnBrk="1"/>
                      <a:r>
                        <a:rPr lang="en-US" altLang="ko-KR" dirty="0"/>
                        <a:t>k </a:t>
                      </a:r>
                      <a:r>
                        <a:rPr lang="en-US" altLang="ko-KR" dirty="0" err="1"/>
                        <a:t>k</a:t>
                      </a:r>
                      <a:r>
                        <a:rPr lang="en-US" altLang="ko-KR" dirty="0"/>
                        <a:t> = 10</a:t>
                      </a:r>
                      <a:endParaRPr lang="ko-KR" altLang="en-US" dirty="0"/>
                    </a:p>
                  </a:txBody>
                  <a:tcPr/>
                </a:tc>
                <a:tc>
                  <a:txBody>
                    <a:bodyPr/>
                    <a:lstStyle/>
                    <a:p>
                      <a:pPr latinLnBrk="1"/>
                      <a:r>
                        <a:rPr lang="en-US" altLang="ko-KR" dirty="0"/>
                        <a:t>error !!</a:t>
                      </a:r>
                      <a:endParaRPr lang="ko-KR" altLang="en-US" dirty="0"/>
                    </a:p>
                  </a:txBody>
                  <a:tcPr/>
                </a:tc>
                <a:extLst>
                  <a:ext uri="{0D108BD9-81ED-4DB2-BD59-A6C34878D82A}">
                    <a16:rowId xmlns:a16="http://schemas.microsoft.com/office/drawing/2014/main" val="2311361709"/>
                  </a:ext>
                </a:extLst>
              </a:tr>
              <a:tr h="370840">
                <a:tc>
                  <a:txBody>
                    <a:bodyPr/>
                    <a:lstStyle/>
                    <a:p>
                      <a:pPr latinLnBrk="1"/>
                      <a:r>
                        <a:rPr lang="en-US" altLang="ko-KR" dirty="0"/>
                        <a:t>k% = 10</a:t>
                      </a:r>
                      <a:endParaRPr lang="ko-KR" altLang="en-US" dirty="0"/>
                    </a:p>
                  </a:txBody>
                  <a:tcPr/>
                </a:tc>
                <a:tc>
                  <a:txBody>
                    <a:bodyPr/>
                    <a:lstStyle/>
                    <a:p>
                      <a:pPr latinLnBrk="1"/>
                      <a:r>
                        <a:rPr lang="en-US" altLang="ko-KR" dirty="0"/>
                        <a:t>error !!</a:t>
                      </a:r>
                      <a:endParaRPr lang="ko-KR" altLang="en-US" dirty="0"/>
                    </a:p>
                  </a:txBody>
                  <a:tcPr/>
                </a:tc>
                <a:extLst>
                  <a:ext uri="{0D108BD9-81ED-4DB2-BD59-A6C34878D82A}">
                    <a16:rowId xmlns:a16="http://schemas.microsoft.com/office/drawing/2014/main" val="3422732651"/>
                  </a:ext>
                </a:extLst>
              </a:tr>
              <a:tr h="370840">
                <a:tc>
                  <a:txBody>
                    <a:bodyPr/>
                    <a:lstStyle/>
                    <a:p>
                      <a:pPr latinLnBrk="1"/>
                      <a:r>
                        <a:rPr lang="en-US" altLang="ko-KR" dirty="0"/>
                        <a:t>print = 10</a:t>
                      </a:r>
                      <a:endParaRPr lang="ko-KR" altLang="en-US" dirty="0"/>
                    </a:p>
                  </a:txBody>
                  <a:tcPr/>
                </a:tc>
                <a:tc>
                  <a:txBody>
                    <a:bodyPr/>
                    <a:lstStyle/>
                    <a:p>
                      <a:pPr latinLnBrk="1"/>
                      <a:r>
                        <a:rPr lang="en-US" altLang="ko-KR" dirty="0"/>
                        <a:t>error !!</a:t>
                      </a:r>
                      <a:endParaRPr lang="ko-KR" altLang="en-US" dirty="0"/>
                    </a:p>
                  </a:txBody>
                  <a:tcPr/>
                </a:tc>
                <a:extLst>
                  <a:ext uri="{0D108BD9-81ED-4DB2-BD59-A6C34878D82A}">
                    <a16:rowId xmlns:a16="http://schemas.microsoft.com/office/drawing/2014/main" val="2179375890"/>
                  </a:ext>
                </a:extLst>
              </a:tr>
            </a:tbl>
          </a:graphicData>
        </a:graphic>
      </p:graphicFrame>
    </p:spTree>
    <p:extLst>
      <p:ext uri="{BB962C8B-B14F-4D97-AF65-F5344CB8AC3E}">
        <p14:creationId xmlns:p14="http://schemas.microsoft.com/office/powerpoint/2010/main" val="3223057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67595" y="192586"/>
            <a:ext cx="8876405" cy="4627915"/>
          </a:xfrm>
          <a:prstGeom prst="rect">
            <a:avLst/>
          </a:prstGeom>
        </p:spPr>
      </p:pic>
    </p:spTree>
    <p:extLst>
      <p:ext uri="{BB962C8B-B14F-4D97-AF65-F5344CB8AC3E}">
        <p14:creationId xmlns:p14="http://schemas.microsoft.com/office/powerpoint/2010/main" val="3860054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Data Types and Variables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098221"/>
          </a:xfrm>
        </p:spPr>
        <p:txBody>
          <a:bodyPr/>
          <a:lstStyle/>
          <a:p>
            <a:r>
              <a:rPr lang="en-US" altLang="ko-KR" b="1" dirty="0"/>
              <a:t>Predefined keywords </a:t>
            </a:r>
            <a:r>
              <a:rPr lang="en-US" altLang="ko-KR" dirty="0"/>
              <a:t>in python, such as commands and  are not allowed.</a:t>
            </a:r>
          </a:p>
        </p:txBody>
      </p:sp>
      <p:graphicFrame>
        <p:nvGraphicFramePr>
          <p:cNvPr id="4" name="표 4">
            <a:extLst>
              <a:ext uri="{FF2B5EF4-FFF2-40B4-BE49-F238E27FC236}">
                <a16:creationId xmlns:a16="http://schemas.microsoft.com/office/drawing/2014/main" id="{F36AB498-A133-BD77-D8CD-000AEBE98D2E}"/>
              </a:ext>
            </a:extLst>
          </p:cNvPr>
          <p:cNvGraphicFramePr>
            <a:graphicFrameLocks noGrp="1"/>
          </p:cNvGraphicFramePr>
          <p:nvPr>
            <p:extLst>
              <p:ext uri="{D42A27DB-BD31-4B8C-83A1-F6EECF244321}">
                <p14:modId xmlns:p14="http://schemas.microsoft.com/office/powerpoint/2010/main" val="2349973510"/>
              </p:ext>
            </p:extLst>
          </p:nvPr>
        </p:nvGraphicFramePr>
        <p:xfrm>
          <a:off x="1029058" y="1690190"/>
          <a:ext cx="7187483" cy="2595880"/>
        </p:xfrm>
        <a:graphic>
          <a:graphicData uri="http://schemas.openxmlformats.org/drawingml/2006/table">
            <a:tbl>
              <a:tblPr firstRow="1" bandRow="1">
                <a:tableStyleId>{0324179D-5A76-4B28-A430-DBD8E55DE50D}</a:tableStyleId>
              </a:tblPr>
              <a:tblGrid>
                <a:gridCol w="2702433">
                  <a:extLst>
                    <a:ext uri="{9D8B030D-6E8A-4147-A177-3AD203B41FA5}">
                      <a16:colId xmlns:a16="http://schemas.microsoft.com/office/drawing/2014/main" val="3750766212"/>
                    </a:ext>
                  </a:extLst>
                </a:gridCol>
                <a:gridCol w="4485050">
                  <a:extLst>
                    <a:ext uri="{9D8B030D-6E8A-4147-A177-3AD203B41FA5}">
                      <a16:colId xmlns:a16="http://schemas.microsoft.com/office/drawing/2014/main" val="2476248865"/>
                    </a:ext>
                  </a:extLst>
                </a:gridCol>
              </a:tblGrid>
              <a:tr h="370840">
                <a:tc>
                  <a:txBody>
                    <a:bodyPr/>
                    <a:lstStyle/>
                    <a:p>
                      <a:pPr latinLnBrk="1"/>
                      <a:r>
                        <a:rPr lang="en-US" altLang="ko-KR" dirty="0"/>
                        <a:t>value keywords</a:t>
                      </a:r>
                      <a:endParaRPr lang="ko-KR" altLang="en-US" dirty="0"/>
                    </a:p>
                  </a:txBody>
                  <a:tcPr/>
                </a:tc>
                <a:tc>
                  <a:txBody>
                    <a:bodyPr/>
                    <a:lstStyle/>
                    <a:p>
                      <a:pPr latinLnBrk="1"/>
                      <a:r>
                        <a:rPr lang="en-US" altLang="ko-KR" dirty="0"/>
                        <a:t>True, False, None</a:t>
                      </a:r>
                      <a:endParaRPr lang="ko-KR" altLang="en-US" dirty="0"/>
                    </a:p>
                  </a:txBody>
                  <a:tcPr/>
                </a:tc>
                <a:extLst>
                  <a:ext uri="{0D108BD9-81ED-4DB2-BD59-A6C34878D82A}">
                    <a16:rowId xmlns:a16="http://schemas.microsoft.com/office/drawing/2014/main" val="656127864"/>
                  </a:ext>
                </a:extLst>
              </a:tr>
              <a:tr h="370840">
                <a:tc>
                  <a:txBody>
                    <a:bodyPr/>
                    <a:lstStyle/>
                    <a:p>
                      <a:pPr latinLnBrk="1"/>
                      <a:r>
                        <a:rPr lang="en-US" altLang="ko-KR" dirty="0"/>
                        <a:t>operator keywords</a:t>
                      </a:r>
                    </a:p>
                  </a:txBody>
                  <a:tcPr/>
                </a:tc>
                <a:tc>
                  <a:txBody>
                    <a:bodyPr/>
                    <a:lstStyle/>
                    <a:p>
                      <a:pPr latinLnBrk="1"/>
                      <a:r>
                        <a:rPr lang="en-US" altLang="ko-KR" dirty="0"/>
                        <a:t>and, or, not, nor, is, in</a:t>
                      </a:r>
                      <a:endParaRPr lang="ko-KR" altLang="en-US" dirty="0"/>
                    </a:p>
                  </a:txBody>
                  <a:tcPr/>
                </a:tc>
                <a:extLst>
                  <a:ext uri="{0D108BD9-81ED-4DB2-BD59-A6C34878D82A}">
                    <a16:rowId xmlns:a16="http://schemas.microsoft.com/office/drawing/2014/main" val="2352539130"/>
                  </a:ext>
                </a:extLst>
              </a:tr>
              <a:tr h="370840">
                <a:tc>
                  <a:txBody>
                    <a:bodyPr/>
                    <a:lstStyle/>
                    <a:p>
                      <a:pPr latinLnBrk="1"/>
                      <a:r>
                        <a:rPr lang="en-US" altLang="ko-KR" dirty="0"/>
                        <a:t>control flow keywords</a:t>
                      </a:r>
                      <a:endParaRPr lang="ko-KR" altLang="en-US" dirty="0"/>
                    </a:p>
                  </a:txBody>
                  <a:tcPr/>
                </a:tc>
                <a:tc>
                  <a:txBody>
                    <a:bodyPr/>
                    <a:lstStyle/>
                    <a:p>
                      <a:pPr latinLnBrk="1"/>
                      <a:r>
                        <a:rPr lang="en-US" altLang="ko-KR" dirty="0"/>
                        <a:t>if, </a:t>
                      </a:r>
                      <a:r>
                        <a:rPr lang="en-US" altLang="ko-KR" dirty="0" err="1"/>
                        <a:t>elif</a:t>
                      </a:r>
                      <a:r>
                        <a:rPr lang="en-US" altLang="ko-KR" dirty="0"/>
                        <a:t>, else</a:t>
                      </a:r>
                      <a:endParaRPr lang="ko-KR" altLang="en-US" dirty="0"/>
                    </a:p>
                  </a:txBody>
                  <a:tcPr/>
                </a:tc>
                <a:extLst>
                  <a:ext uri="{0D108BD9-81ED-4DB2-BD59-A6C34878D82A}">
                    <a16:rowId xmlns:a16="http://schemas.microsoft.com/office/drawing/2014/main" val="3609766193"/>
                  </a:ext>
                </a:extLst>
              </a:tr>
              <a:tr h="370840">
                <a:tc>
                  <a:txBody>
                    <a:bodyPr/>
                    <a:lstStyle/>
                    <a:p>
                      <a:pPr latinLnBrk="1"/>
                      <a:r>
                        <a:rPr lang="en-US" altLang="ko-KR" dirty="0"/>
                        <a:t>structure keywords</a:t>
                      </a:r>
                      <a:endParaRPr lang="ko-KR" altLang="en-US" dirty="0"/>
                    </a:p>
                  </a:txBody>
                  <a:tcPr/>
                </a:tc>
                <a:tc>
                  <a:txBody>
                    <a:bodyPr/>
                    <a:lstStyle/>
                    <a:p>
                      <a:pPr latinLnBrk="1"/>
                      <a:r>
                        <a:rPr lang="en-US" altLang="ko-KR" dirty="0"/>
                        <a:t>def, class, with, as, pass, lambda</a:t>
                      </a:r>
                      <a:endParaRPr lang="ko-KR" altLang="en-US" dirty="0"/>
                    </a:p>
                  </a:txBody>
                  <a:tcPr/>
                </a:tc>
                <a:extLst>
                  <a:ext uri="{0D108BD9-81ED-4DB2-BD59-A6C34878D82A}">
                    <a16:rowId xmlns:a16="http://schemas.microsoft.com/office/drawing/2014/main" val="3753551501"/>
                  </a:ext>
                </a:extLst>
              </a:tr>
              <a:tr h="370840">
                <a:tc>
                  <a:txBody>
                    <a:bodyPr/>
                    <a:lstStyle/>
                    <a:p>
                      <a:pPr latinLnBrk="1"/>
                      <a:r>
                        <a:rPr lang="en-US" altLang="ko-KR" dirty="0"/>
                        <a:t>import keywords</a:t>
                      </a:r>
                      <a:endParaRPr lang="ko-KR" altLang="en-US" dirty="0"/>
                    </a:p>
                  </a:txBody>
                  <a:tcPr/>
                </a:tc>
                <a:tc>
                  <a:txBody>
                    <a:bodyPr/>
                    <a:lstStyle/>
                    <a:p>
                      <a:pPr latinLnBrk="1"/>
                      <a:r>
                        <a:rPr lang="en-US" altLang="ko-KR" dirty="0"/>
                        <a:t>import, from, as</a:t>
                      </a:r>
                      <a:endParaRPr lang="ko-KR" altLang="en-US" dirty="0"/>
                    </a:p>
                  </a:txBody>
                  <a:tcPr/>
                </a:tc>
                <a:extLst>
                  <a:ext uri="{0D108BD9-81ED-4DB2-BD59-A6C34878D82A}">
                    <a16:rowId xmlns:a16="http://schemas.microsoft.com/office/drawing/2014/main" val="2311361709"/>
                  </a:ext>
                </a:extLst>
              </a:tr>
              <a:tr h="370840">
                <a:tc>
                  <a:txBody>
                    <a:bodyPr/>
                    <a:lstStyle/>
                    <a:p>
                      <a:pPr latinLnBrk="1"/>
                      <a:r>
                        <a:rPr lang="en-US" altLang="ko-KR" dirty="0"/>
                        <a:t>exception-handling keywords</a:t>
                      </a:r>
                      <a:endParaRPr lang="ko-KR" altLang="en-US" dirty="0"/>
                    </a:p>
                  </a:txBody>
                  <a:tcPr/>
                </a:tc>
                <a:tc>
                  <a:txBody>
                    <a:bodyPr/>
                    <a:lstStyle/>
                    <a:p>
                      <a:pPr latinLnBrk="1"/>
                      <a:r>
                        <a:rPr lang="en-US" altLang="ko-KR" dirty="0"/>
                        <a:t>try, except, raise, finally, else, assert</a:t>
                      </a:r>
                      <a:endParaRPr lang="ko-KR" altLang="en-US" dirty="0"/>
                    </a:p>
                  </a:txBody>
                  <a:tcPr/>
                </a:tc>
                <a:extLst>
                  <a:ext uri="{0D108BD9-81ED-4DB2-BD59-A6C34878D82A}">
                    <a16:rowId xmlns:a16="http://schemas.microsoft.com/office/drawing/2014/main" val="3422732651"/>
                  </a:ext>
                </a:extLst>
              </a:tr>
              <a:tr h="370840">
                <a:tc>
                  <a:txBody>
                    <a:bodyPr/>
                    <a:lstStyle/>
                    <a:p>
                      <a:pPr latinLnBrk="1"/>
                      <a:r>
                        <a:rPr lang="en-US" altLang="ko-KR" dirty="0"/>
                        <a:t>other keywords</a:t>
                      </a:r>
                      <a:endParaRPr lang="ko-KR" altLang="en-US" dirty="0"/>
                    </a:p>
                  </a:txBody>
                  <a:tcPr/>
                </a:tc>
                <a:tc>
                  <a:txBody>
                    <a:bodyPr/>
                    <a:lstStyle/>
                    <a:p>
                      <a:pPr latinLnBrk="1"/>
                      <a:r>
                        <a:rPr lang="en-US" altLang="ko-KR" dirty="0"/>
                        <a:t>return, del, global, __</a:t>
                      </a:r>
                      <a:r>
                        <a:rPr lang="en-US" altLang="ko-KR" dirty="0" err="1"/>
                        <a:t>init</a:t>
                      </a:r>
                      <a:r>
                        <a:rPr lang="en-US" altLang="ko-KR" dirty="0"/>
                        <a:t>__, __</a:t>
                      </a:r>
                      <a:r>
                        <a:rPr lang="en-US" altLang="ko-KR" dirty="0" err="1"/>
                        <a:t>repr</a:t>
                      </a:r>
                      <a:r>
                        <a:rPr lang="en-US" altLang="ko-KR" dirty="0"/>
                        <a:t>__</a:t>
                      </a:r>
                      <a:endParaRPr lang="ko-KR" altLang="en-US" dirty="0"/>
                    </a:p>
                  </a:txBody>
                  <a:tcPr/>
                </a:tc>
                <a:extLst>
                  <a:ext uri="{0D108BD9-81ED-4DB2-BD59-A6C34878D82A}">
                    <a16:rowId xmlns:a16="http://schemas.microsoft.com/office/drawing/2014/main" val="2179375890"/>
                  </a:ext>
                </a:extLst>
              </a:tr>
            </a:tbl>
          </a:graphicData>
        </a:graphic>
      </p:graphicFrame>
    </p:spTree>
    <p:extLst>
      <p:ext uri="{BB962C8B-B14F-4D97-AF65-F5344CB8AC3E}">
        <p14:creationId xmlns:p14="http://schemas.microsoft.com/office/powerpoint/2010/main" val="1564835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098221"/>
          </a:xfrm>
        </p:spPr>
        <p:txBody>
          <a:bodyPr/>
          <a:lstStyle/>
          <a:p>
            <a:r>
              <a:rPr lang="en-US" altLang="ko-KR" dirty="0"/>
              <a:t>Guess if each code will result in an error</a:t>
            </a:r>
          </a:p>
          <a:p>
            <a:endParaRPr lang="en-US" altLang="ko-KR" dirty="0"/>
          </a:p>
          <a:p>
            <a:r>
              <a:rPr lang="en-US" altLang="ko-KR" sz="4000" b="1" dirty="0" err="1"/>
              <a:t>hong</a:t>
            </a:r>
            <a:r>
              <a:rPr lang="en-US" altLang="ko-KR" sz="4000" b="1" dirty="0"/>
              <a:t> = 10</a:t>
            </a:r>
          </a:p>
          <a:p>
            <a:r>
              <a:rPr lang="en-US" altLang="ko-KR" sz="4000" b="1" dirty="0"/>
              <a:t>print = 1</a:t>
            </a:r>
          </a:p>
          <a:p>
            <a:r>
              <a:rPr lang="en-US" altLang="ko-KR" sz="4000" b="1" dirty="0"/>
              <a:t>_</a:t>
            </a:r>
            <a:r>
              <a:rPr lang="en-US" altLang="ko-KR" sz="4000" b="1" dirty="0" err="1"/>
              <a:t>hong</a:t>
            </a:r>
            <a:r>
              <a:rPr lang="en-US" altLang="ko-KR" sz="4000" b="1" dirty="0"/>
              <a:t> = 10</a:t>
            </a:r>
          </a:p>
          <a:p>
            <a:r>
              <a:rPr lang="en-US" altLang="ko-KR" sz="4000" b="1" dirty="0"/>
              <a:t>11jae = 10</a:t>
            </a:r>
          </a:p>
          <a:p>
            <a:r>
              <a:rPr lang="en-US" altLang="ko-KR" sz="4000" b="1" dirty="0" err="1"/>
              <a:t>lala</a:t>
            </a:r>
            <a:r>
              <a:rPr lang="en-US" altLang="ko-KR" sz="4000" b="1" dirty="0"/>
              <a:t>@ = 10</a:t>
            </a:r>
          </a:p>
          <a:p>
            <a:r>
              <a:rPr lang="en-US" altLang="ko-KR" sz="4000" b="1" dirty="0"/>
              <a:t>he </a:t>
            </a:r>
            <a:r>
              <a:rPr lang="en-US" altLang="ko-KR" sz="4000" b="1" dirty="0" err="1"/>
              <a:t>he</a:t>
            </a:r>
            <a:r>
              <a:rPr lang="en-US" altLang="ko-KR" sz="4000" b="1" dirty="0"/>
              <a:t> = 10</a:t>
            </a:r>
          </a:p>
          <a:p>
            <a:endParaRPr lang="en-US" altLang="ko-KR" dirty="0"/>
          </a:p>
        </p:txBody>
      </p:sp>
      <p:sp>
        <p:nvSpPr>
          <p:cNvPr id="5" name="TextBox 4">
            <a:extLst>
              <a:ext uri="{FF2B5EF4-FFF2-40B4-BE49-F238E27FC236}">
                <a16:creationId xmlns:a16="http://schemas.microsoft.com/office/drawing/2014/main" id="{5CDA898D-D009-ECEF-0D3B-3D6A228C5461}"/>
              </a:ext>
            </a:extLst>
          </p:cNvPr>
          <p:cNvSpPr txBox="1"/>
          <p:nvPr/>
        </p:nvSpPr>
        <p:spPr>
          <a:xfrm>
            <a:off x="5532580" y="4247292"/>
            <a:ext cx="3611419" cy="307777"/>
          </a:xfrm>
          <a:prstGeom prst="rect">
            <a:avLst/>
          </a:prstGeom>
          <a:noFill/>
        </p:spPr>
        <p:txBody>
          <a:bodyPr wrap="square" rtlCol="0">
            <a:spAutoFit/>
          </a:bodyPr>
          <a:lstStyle/>
          <a:p>
            <a:r>
              <a:rPr lang="en-US" altLang="ko-KR" dirty="0">
                <a:solidFill>
                  <a:schemeClr val="accent1"/>
                </a:solidFill>
              </a:rPr>
              <a:t>Remember rules of variable name.</a:t>
            </a:r>
            <a:endParaRPr lang="ko-KR" altLang="en-US" dirty="0">
              <a:solidFill>
                <a:schemeClr val="accent1"/>
              </a:solidFill>
            </a:endParaRPr>
          </a:p>
        </p:txBody>
      </p:sp>
      <p:sp>
        <p:nvSpPr>
          <p:cNvPr id="6" name="직사각형 5">
            <a:extLst>
              <a:ext uri="{FF2B5EF4-FFF2-40B4-BE49-F238E27FC236}">
                <a16:creationId xmlns:a16="http://schemas.microsoft.com/office/drawing/2014/main" id="{DA1F011D-8943-04E8-3601-1B3559F967F0}"/>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ownload Penguin Bird Cartoon Royalty-Free Vector Graphic - Pixabay">
            <a:extLst>
              <a:ext uri="{FF2B5EF4-FFF2-40B4-BE49-F238E27FC236}">
                <a16:creationId xmlns:a16="http://schemas.microsoft.com/office/drawing/2014/main" id="{DCD77A9E-88CF-B472-6EA7-7EC84A5C7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6ADE6D-AA73-A170-6F4A-E4A02FB5F619}"/>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spTree>
    <p:extLst>
      <p:ext uri="{BB962C8B-B14F-4D97-AF65-F5344CB8AC3E}">
        <p14:creationId xmlns:p14="http://schemas.microsoft.com/office/powerpoint/2010/main" val="2334888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sp>
        <p:nvSpPr>
          <p:cNvPr id="3" name="부제목 2">
            <a:extLst>
              <a:ext uri="{FF2B5EF4-FFF2-40B4-BE49-F238E27FC236}">
                <a16:creationId xmlns:a16="http://schemas.microsoft.com/office/drawing/2014/main" id="{DB0C6360-ACCD-12D7-C575-7555843CC28F}"/>
              </a:ext>
            </a:extLst>
          </p:cNvPr>
          <p:cNvSpPr>
            <a:spLocks noGrp="1"/>
          </p:cNvSpPr>
          <p:nvPr>
            <p:ph type="subTitle" idx="1"/>
          </p:nvPr>
        </p:nvSpPr>
        <p:spPr>
          <a:xfrm>
            <a:off x="702925" y="1057150"/>
            <a:ext cx="7738200" cy="1098221"/>
          </a:xfrm>
        </p:spPr>
        <p:txBody>
          <a:bodyPr/>
          <a:lstStyle/>
          <a:p>
            <a:r>
              <a:rPr lang="en-US" altLang="ko-KR" sz="4000" b="1" dirty="0" err="1"/>
              <a:t>hong</a:t>
            </a:r>
            <a:r>
              <a:rPr lang="en-US" altLang="ko-KR" sz="4000" b="1" dirty="0"/>
              <a:t> = 10     </a:t>
            </a:r>
            <a:r>
              <a:rPr lang="en-US" altLang="ko-KR" sz="4000" b="1" dirty="0">
                <a:solidFill>
                  <a:srgbClr val="FF0000"/>
                </a:solidFill>
              </a:rPr>
              <a:t>O</a:t>
            </a:r>
          </a:p>
          <a:p>
            <a:r>
              <a:rPr lang="en-US" altLang="ko-KR" sz="4000" b="1" dirty="0"/>
              <a:t>print = 1</a:t>
            </a:r>
            <a:r>
              <a:rPr lang="en-US" altLang="ko-KR" sz="4000" b="1" dirty="0">
                <a:solidFill>
                  <a:srgbClr val="FF0000"/>
                </a:solidFill>
              </a:rPr>
              <a:t>        X</a:t>
            </a:r>
          </a:p>
          <a:p>
            <a:r>
              <a:rPr lang="en-US" altLang="ko-KR" sz="4000" b="1" dirty="0"/>
              <a:t>_</a:t>
            </a:r>
            <a:r>
              <a:rPr lang="en-US" altLang="ko-KR" sz="4000" b="1" dirty="0" err="1"/>
              <a:t>hong</a:t>
            </a:r>
            <a:r>
              <a:rPr lang="en-US" altLang="ko-KR" sz="4000" b="1" dirty="0"/>
              <a:t> = 10   </a:t>
            </a:r>
            <a:r>
              <a:rPr lang="en-US" altLang="ko-KR" sz="4000" b="1" dirty="0">
                <a:solidFill>
                  <a:srgbClr val="FF0000"/>
                </a:solidFill>
              </a:rPr>
              <a:t>O</a:t>
            </a:r>
          </a:p>
          <a:p>
            <a:r>
              <a:rPr lang="en-US" altLang="ko-KR" sz="4000" b="1" dirty="0"/>
              <a:t>11jae = 10       </a:t>
            </a:r>
            <a:r>
              <a:rPr lang="en-US" altLang="ko-KR" sz="4000" b="1" dirty="0">
                <a:solidFill>
                  <a:srgbClr val="FF0000"/>
                </a:solidFill>
              </a:rPr>
              <a:t>X</a:t>
            </a:r>
          </a:p>
          <a:p>
            <a:r>
              <a:rPr lang="en-US" altLang="ko-KR" sz="4000" b="1" dirty="0" err="1"/>
              <a:t>lala</a:t>
            </a:r>
            <a:r>
              <a:rPr lang="en-US" altLang="ko-KR" sz="4000" b="1" dirty="0"/>
              <a:t>@ = 10     </a:t>
            </a:r>
            <a:r>
              <a:rPr lang="en-US" altLang="ko-KR" sz="4000" b="1" dirty="0">
                <a:solidFill>
                  <a:srgbClr val="FF0000"/>
                </a:solidFill>
              </a:rPr>
              <a:t>X</a:t>
            </a:r>
          </a:p>
          <a:p>
            <a:r>
              <a:rPr lang="en-US" altLang="ko-KR" sz="4000" b="1" dirty="0"/>
              <a:t>he </a:t>
            </a:r>
            <a:r>
              <a:rPr lang="en-US" altLang="ko-KR" sz="4000" b="1" dirty="0" err="1"/>
              <a:t>he</a:t>
            </a:r>
            <a:r>
              <a:rPr lang="en-US" altLang="ko-KR" sz="4000" b="1" dirty="0"/>
              <a:t> = 10     </a:t>
            </a:r>
            <a:r>
              <a:rPr lang="en-US" altLang="ko-KR" sz="4000" b="1" dirty="0">
                <a:solidFill>
                  <a:srgbClr val="FF0000"/>
                </a:solidFill>
              </a:rPr>
              <a:t>X</a:t>
            </a:r>
          </a:p>
          <a:p>
            <a:endParaRPr lang="en-US" altLang="ko-KR" dirty="0"/>
          </a:p>
        </p:txBody>
      </p:sp>
    </p:spTree>
    <p:extLst>
      <p:ext uri="{BB962C8B-B14F-4D97-AF65-F5344CB8AC3E}">
        <p14:creationId xmlns:p14="http://schemas.microsoft.com/office/powerpoint/2010/main" val="963963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Data Types and Variables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There are different </a:t>
            </a:r>
            <a:r>
              <a:rPr lang="en-US" altLang="ko-KR" b="1" dirty="0"/>
              <a:t>data types </a:t>
            </a:r>
            <a:r>
              <a:rPr lang="en-US" altLang="ko-KR" dirty="0"/>
              <a:t>such as int(integer), float, str(string), bool(</a:t>
            </a:r>
            <a:r>
              <a:rPr lang="en-US" altLang="ko-KR" dirty="0" err="1"/>
              <a:t>boolean</a:t>
            </a:r>
            <a:r>
              <a:rPr lang="en-US" altLang="ko-KR" dirty="0"/>
              <a:t>)</a:t>
            </a:r>
          </a:p>
          <a:p>
            <a:r>
              <a:rPr lang="en-US" altLang="ko-KR" dirty="0"/>
              <a:t>“</a:t>
            </a:r>
            <a:r>
              <a:rPr lang="en-US" altLang="ko-KR" b="1" dirty="0"/>
              <a:t>int</a:t>
            </a:r>
            <a:r>
              <a:rPr lang="en-US" altLang="ko-KR" dirty="0"/>
              <a:t>” type stores integers such as 1, 2, 3, 4, -1, -2 ….</a:t>
            </a:r>
          </a:p>
          <a:p>
            <a:r>
              <a:rPr lang="en-US" altLang="ko-KR" dirty="0"/>
              <a:t>“</a:t>
            </a:r>
            <a:r>
              <a:rPr lang="en-US" altLang="ko-KR" b="1" dirty="0"/>
              <a:t>float</a:t>
            </a:r>
            <a:r>
              <a:rPr lang="en-US" altLang="ko-KR" dirty="0"/>
              <a:t>” type stores</a:t>
            </a:r>
            <a:r>
              <a:rPr lang="ko-KR" altLang="en-US" dirty="0"/>
              <a:t> </a:t>
            </a:r>
            <a:r>
              <a:rPr lang="en-US" altLang="ko-KR" dirty="0"/>
              <a:t>floating point numbers such as 2.1, 3.4, 6.589</a:t>
            </a:r>
          </a:p>
          <a:p>
            <a:r>
              <a:rPr lang="en-US" altLang="ko-KR" dirty="0"/>
              <a:t>“</a:t>
            </a:r>
            <a:r>
              <a:rPr lang="en-US" altLang="ko-KR" b="1" dirty="0"/>
              <a:t>str</a:t>
            </a:r>
            <a:r>
              <a:rPr lang="en-US" altLang="ko-KR" dirty="0"/>
              <a:t>” type stores strings(text) such as words, sentences, …</a:t>
            </a:r>
          </a:p>
          <a:p>
            <a:r>
              <a:rPr lang="en-US" altLang="ko-KR" dirty="0"/>
              <a:t>“</a:t>
            </a:r>
            <a:r>
              <a:rPr lang="en-US" altLang="ko-KR" b="1" dirty="0"/>
              <a:t>bool</a:t>
            </a:r>
            <a:r>
              <a:rPr lang="en-US" altLang="ko-KR" dirty="0"/>
              <a:t>” types stores Boolean data types(True or False)</a:t>
            </a:r>
          </a:p>
          <a:p>
            <a:endParaRPr lang="en-US" altLang="ko-KR" dirty="0"/>
          </a:p>
        </p:txBody>
      </p:sp>
      <p:pic>
        <p:nvPicPr>
          <p:cNvPr id="1028" name="Picture 4" descr="How to use Data Types in Python - The Engineering Projects">
            <a:extLst>
              <a:ext uri="{FF2B5EF4-FFF2-40B4-BE49-F238E27FC236}">
                <a16:creationId xmlns:a16="http://schemas.microsoft.com/office/drawing/2014/main" id="{1094610E-7DDC-23A9-23F2-1404BAEED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1" y="2662031"/>
            <a:ext cx="4271819" cy="2109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8E8CF7-0180-31D9-06C7-3160739390A7}"/>
              </a:ext>
            </a:extLst>
          </p:cNvPr>
          <p:cNvSpPr txBox="1"/>
          <p:nvPr/>
        </p:nvSpPr>
        <p:spPr>
          <a:xfrm>
            <a:off x="4719782" y="3057236"/>
            <a:ext cx="4112543" cy="523220"/>
          </a:xfrm>
          <a:prstGeom prst="rect">
            <a:avLst/>
          </a:prstGeom>
          <a:noFill/>
        </p:spPr>
        <p:txBody>
          <a:bodyPr wrap="square" rtlCol="0">
            <a:spAutoFit/>
          </a:bodyPr>
          <a:lstStyle/>
          <a:p>
            <a:r>
              <a:rPr lang="en-US" altLang="ko-KR" dirty="0">
                <a:solidFill>
                  <a:schemeClr val="accent1"/>
                </a:solidFill>
              </a:rPr>
              <a:t>To know which data type something is, use type() function;</a:t>
            </a:r>
            <a:r>
              <a:rPr lang="en-US" altLang="ko-KR" dirty="0">
                <a:solidFill>
                  <a:srgbClr val="FF0000"/>
                </a:solidFill>
              </a:rPr>
              <a:t> type(</a:t>
            </a:r>
            <a:r>
              <a:rPr lang="en-US" altLang="ko-KR" dirty="0" err="1">
                <a:solidFill>
                  <a:srgbClr val="FF0000"/>
                </a:solidFill>
              </a:rPr>
              <a:t>name_of_variable</a:t>
            </a:r>
            <a:r>
              <a:rPr lang="en-US" altLang="ko-KR" dirty="0">
                <a:solidFill>
                  <a:srgbClr val="FF0000"/>
                </a:solidFill>
              </a:rPr>
              <a:t>)</a:t>
            </a:r>
            <a:endParaRPr lang="ko-KR" altLang="en-US" dirty="0">
              <a:solidFill>
                <a:srgbClr val="FF0000"/>
              </a:solidFill>
            </a:endParaRPr>
          </a:p>
        </p:txBody>
      </p:sp>
    </p:spTree>
    <p:extLst>
      <p:ext uri="{BB962C8B-B14F-4D97-AF65-F5344CB8AC3E}">
        <p14:creationId xmlns:p14="http://schemas.microsoft.com/office/powerpoint/2010/main" val="1056104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Data Types and Variables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If you want to store your information, you need to store different data types, because name, school, and occupation are string type, weight is float type, height is int type, and so on.</a:t>
            </a:r>
          </a:p>
        </p:txBody>
      </p:sp>
      <p:pic>
        <p:nvPicPr>
          <p:cNvPr id="5122" name="Picture 2">
            <a:extLst>
              <a:ext uri="{FF2B5EF4-FFF2-40B4-BE49-F238E27FC236}">
                <a16:creationId xmlns:a16="http://schemas.microsoft.com/office/drawing/2014/main" id="{19197A5A-75C5-36E4-4A9F-5E7A9761F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03" y="1771651"/>
            <a:ext cx="2397030" cy="25509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7F54DF-F61A-E396-4A14-391F46E328C0}"/>
              </a:ext>
            </a:extLst>
          </p:cNvPr>
          <p:cNvSpPr txBox="1"/>
          <p:nvPr/>
        </p:nvSpPr>
        <p:spPr>
          <a:xfrm>
            <a:off x="4253346" y="2133600"/>
            <a:ext cx="3034145" cy="2031325"/>
          </a:xfrm>
          <a:prstGeom prst="rect">
            <a:avLst/>
          </a:prstGeom>
          <a:noFill/>
        </p:spPr>
        <p:txBody>
          <a:bodyPr wrap="square" rtlCol="0">
            <a:spAutoFit/>
          </a:bodyPr>
          <a:lstStyle/>
          <a:p>
            <a:r>
              <a:rPr lang="en-US" altLang="ko-KR" dirty="0">
                <a:solidFill>
                  <a:schemeClr val="accent1"/>
                </a:solidFill>
              </a:rPr>
              <a:t>Name: </a:t>
            </a:r>
            <a:r>
              <a:rPr lang="en-US" altLang="ko-KR" dirty="0" err="1">
                <a:solidFill>
                  <a:schemeClr val="accent1"/>
                </a:solidFill>
              </a:rPr>
              <a:t>hin</a:t>
            </a:r>
            <a:r>
              <a:rPr lang="en-US" altLang="ko-KR" dirty="0">
                <a:solidFill>
                  <a:schemeClr val="accent1"/>
                </a:solidFill>
              </a:rPr>
              <a:t> pun      </a:t>
            </a:r>
            <a:r>
              <a:rPr lang="en-US" altLang="ko-KR" dirty="0">
                <a:solidFill>
                  <a:srgbClr val="FF0000"/>
                </a:solidFill>
              </a:rPr>
              <a:t>=&gt;</a:t>
            </a:r>
            <a:r>
              <a:rPr lang="en-US" altLang="ko-KR" dirty="0">
                <a:solidFill>
                  <a:schemeClr val="accent1"/>
                </a:solidFill>
              </a:rPr>
              <a:t> </a:t>
            </a:r>
            <a:r>
              <a:rPr lang="en-US" altLang="ko-KR" dirty="0">
                <a:solidFill>
                  <a:srgbClr val="FF0000"/>
                </a:solidFill>
              </a:rPr>
              <a:t>string</a:t>
            </a:r>
          </a:p>
          <a:p>
            <a:r>
              <a:rPr lang="en-US" altLang="ko-KR" dirty="0">
                <a:solidFill>
                  <a:schemeClr val="accent1"/>
                </a:solidFill>
              </a:rPr>
              <a:t>height(cm) : 168    </a:t>
            </a:r>
            <a:r>
              <a:rPr lang="en-US" altLang="ko-KR" dirty="0">
                <a:solidFill>
                  <a:srgbClr val="FF0000"/>
                </a:solidFill>
              </a:rPr>
              <a:t>=&gt;</a:t>
            </a:r>
            <a:r>
              <a:rPr lang="en-US" altLang="ko-KR" dirty="0">
                <a:solidFill>
                  <a:schemeClr val="accent1"/>
                </a:solidFill>
              </a:rPr>
              <a:t> </a:t>
            </a:r>
            <a:r>
              <a:rPr lang="en-US" altLang="ko-KR" dirty="0">
                <a:solidFill>
                  <a:srgbClr val="FF0000"/>
                </a:solidFill>
              </a:rPr>
              <a:t>integer</a:t>
            </a:r>
          </a:p>
          <a:p>
            <a:r>
              <a:rPr lang="en-US" altLang="ko-KR" dirty="0">
                <a:solidFill>
                  <a:schemeClr val="accent1"/>
                </a:solidFill>
              </a:rPr>
              <a:t>weight(kg) : 53.5   </a:t>
            </a:r>
            <a:r>
              <a:rPr lang="en-US" altLang="ko-KR" dirty="0">
                <a:solidFill>
                  <a:srgbClr val="FF0000"/>
                </a:solidFill>
              </a:rPr>
              <a:t>=&gt;</a:t>
            </a:r>
            <a:r>
              <a:rPr lang="en-US" altLang="ko-KR" dirty="0">
                <a:solidFill>
                  <a:schemeClr val="accent1"/>
                </a:solidFill>
              </a:rPr>
              <a:t> </a:t>
            </a:r>
            <a:r>
              <a:rPr lang="en-US" altLang="ko-KR" dirty="0">
                <a:solidFill>
                  <a:srgbClr val="FF0000"/>
                </a:solidFill>
              </a:rPr>
              <a:t>float</a:t>
            </a:r>
          </a:p>
          <a:p>
            <a:r>
              <a:rPr lang="en-US" altLang="ko-KR" dirty="0">
                <a:solidFill>
                  <a:schemeClr val="accent1"/>
                </a:solidFill>
              </a:rPr>
              <a:t>language : Korean  </a:t>
            </a:r>
            <a:r>
              <a:rPr lang="en-US" altLang="ko-KR" dirty="0">
                <a:solidFill>
                  <a:srgbClr val="FF0000"/>
                </a:solidFill>
              </a:rPr>
              <a:t>=&gt;</a:t>
            </a:r>
            <a:r>
              <a:rPr lang="en-US" altLang="ko-KR" dirty="0">
                <a:solidFill>
                  <a:schemeClr val="accent1"/>
                </a:solidFill>
              </a:rPr>
              <a:t> </a:t>
            </a:r>
            <a:r>
              <a:rPr lang="en-US" altLang="ko-KR" dirty="0">
                <a:solidFill>
                  <a:srgbClr val="FF0000"/>
                </a:solidFill>
              </a:rPr>
              <a:t>string</a:t>
            </a:r>
          </a:p>
          <a:p>
            <a:r>
              <a:rPr lang="en-US" altLang="ko-KR" dirty="0">
                <a:solidFill>
                  <a:schemeClr val="accent1"/>
                </a:solidFill>
              </a:rPr>
              <a:t>school : GIST         </a:t>
            </a:r>
            <a:r>
              <a:rPr lang="en-US" altLang="ko-KR" dirty="0">
                <a:solidFill>
                  <a:srgbClr val="FF0000"/>
                </a:solidFill>
              </a:rPr>
              <a:t>=&gt;</a:t>
            </a:r>
            <a:r>
              <a:rPr lang="en-US" altLang="ko-KR" dirty="0">
                <a:solidFill>
                  <a:schemeClr val="accent1"/>
                </a:solidFill>
              </a:rPr>
              <a:t> </a:t>
            </a:r>
            <a:r>
              <a:rPr lang="en-US" altLang="ko-KR" dirty="0">
                <a:solidFill>
                  <a:srgbClr val="FF0000"/>
                </a:solidFill>
              </a:rPr>
              <a:t>string</a:t>
            </a:r>
          </a:p>
          <a:p>
            <a:r>
              <a:rPr lang="en-US" altLang="ko-KR" dirty="0">
                <a:solidFill>
                  <a:schemeClr val="accent1"/>
                </a:solidFill>
              </a:rPr>
              <a:t>occupation : student  </a:t>
            </a:r>
            <a:r>
              <a:rPr lang="en-US" altLang="ko-KR" dirty="0">
                <a:solidFill>
                  <a:srgbClr val="FF0000"/>
                </a:solidFill>
              </a:rPr>
              <a:t>=&gt;</a:t>
            </a:r>
            <a:r>
              <a:rPr lang="en-US" altLang="ko-KR" dirty="0">
                <a:solidFill>
                  <a:schemeClr val="accent1"/>
                </a:solidFill>
              </a:rPr>
              <a:t> </a:t>
            </a:r>
            <a:r>
              <a:rPr lang="en-US" altLang="ko-KR" dirty="0">
                <a:solidFill>
                  <a:srgbClr val="FF0000"/>
                </a:solidFill>
              </a:rPr>
              <a:t>string</a:t>
            </a:r>
          </a:p>
          <a:p>
            <a:r>
              <a:rPr lang="en-US" altLang="ko-KR" dirty="0">
                <a:solidFill>
                  <a:schemeClr val="accent1"/>
                </a:solidFill>
              </a:rPr>
              <a:t>blood type : A         </a:t>
            </a:r>
            <a:r>
              <a:rPr lang="en-US" altLang="ko-KR" dirty="0">
                <a:solidFill>
                  <a:srgbClr val="FF0000"/>
                </a:solidFill>
              </a:rPr>
              <a:t>=&gt;</a:t>
            </a:r>
            <a:r>
              <a:rPr lang="en-US" altLang="ko-KR" dirty="0">
                <a:solidFill>
                  <a:schemeClr val="accent1"/>
                </a:solidFill>
              </a:rPr>
              <a:t> </a:t>
            </a:r>
            <a:r>
              <a:rPr lang="en-US" altLang="ko-KR" dirty="0">
                <a:solidFill>
                  <a:srgbClr val="FF0000"/>
                </a:solidFill>
              </a:rPr>
              <a:t>string</a:t>
            </a:r>
          </a:p>
          <a:p>
            <a:r>
              <a:rPr lang="en-US" altLang="ko-KR" dirty="0">
                <a:solidFill>
                  <a:schemeClr val="accent1"/>
                </a:solidFill>
              </a:rPr>
              <a:t>is he married? : False  </a:t>
            </a:r>
            <a:r>
              <a:rPr lang="en-US" altLang="ko-KR" dirty="0">
                <a:solidFill>
                  <a:srgbClr val="FF0000"/>
                </a:solidFill>
              </a:rPr>
              <a:t>=&gt;</a:t>
            </a:r>
            <a:r>
              <a:rPr lang="en-US" altLang="ko-KR" dirty="0">
                <a:solidFill>
                  <a:schemeClr val="accent1"/>
                </a:solidFill>
              </a:rPr>
              <a:t> </a:t>
            </a:r>
            <a:r>
              <a:rPr lang="en-US" altLang="ko-KR" dirty="0">
                <a:solidFill>
                  <a:srgbClr val="FF0000"/>
                </a:solidFill>
              </a:rPr>
              <a:t>bool</a:t>
            </a:r>
          </a:p>
          <a:p>
            <a:endParaRPr lang="en-US" altLang="ko-KR" dirty="0">
              <a:solidFill>
                <a:schemeClr val="accent1"/>
              </a:solidFill>
            </a:endParaRPr>
          </a:p>
        </p:txBody>
      </p:sp>
    </p:spTree>
    <p:extLst>
      <p:ext uri="{BB962C8B-B14F-4D97-AF65-F5344CB8AC3E}">
        <p14:creationId xmlns:p14="http://schemas.microsoft.com/office/powerpoint/2010/main" val="319437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Data Types and Variables</a:t>
            </a:r>
            <a:endParaRPr lang="ko-KR" altLang="en-US" dirty="0"/>
          </a:p>
        </p:txBody>
      </p:sp>
      <p:graphicFrame>
        <p:nvGraphicFramePr>
          <p:cNvPr id="4" name="표 5">
            <a:extLst>
              <a:ext uri="{FF2B5EF4-FFF2-40B4-BE49-F238E27FC236}">
                <a16:creationId xmlns:a16="http://schemas.microsoft.com/office/drawing/2014/main" id="{884AB2F7-F0E6-B9BC-5CD4-86506299B0E7}"/>
              </a:ext>
            </a:extLst>
          </p:cNvPr>
          <p:cNvGraphicFramePr>
            <a:graphicFrameLocks noGrp="1"/>
          </p:cNvGraphicFramePr>
          <p:nvPr>
            <p:extLst>
              <p:ext uri="{D42A27DB-BD31-4B8C-83A1-F6EECF244321}">
                <p14:modId xmlns:p14="http://schemas.microsoft.com/office/powerpoint/2010/main" val="1309176194"/>
              </p:ext>
            </p:extLst>
          </p:nvPr>
        </p:nvGraphicFramePr>
        <p:xfrm>
          <a:off x="1690254" y="1287978"/>
          <a:ext cx="6096000" cy="3484880"/>
        </p:xfrm>
        <a:graphic>
          <a:graphicData uri="http://schemas.openxmlformats.org/drawingml/2006/table">
            <a:tbl>
              <a:tblPr firstRow="1" bandRow="1">
                <a:tableStyleId>{0324179D-5A76-4B28-A430-DBD8E55DE50D}</a:tableStyleId>
              </a:tblPr>
              <a:tblGrid>
                <a:gridCol w="3048000">
                  <a:extLst>
                    <a:ext uri="{9D8B030D-6E8A-4147-A177-3AD203B41FA5}">
                      <a16:colId xmlns:a16="http://schemas.microsoft.com/office/drawing/2014/main" val="1385316"/>
                    </a:ext>
                  </a:extLst>
                </a:gridCol>
                <a:gridCol w="3048000">
                  <a:extLst>
                    <a:ext uri="{9D8B030D-6E8A-4147-A177-3AD203B41FA5}">
                      <a16:colId xmlns:a16="http://schemas.microsoft.com/office/drawing/2014/main" val="1964693403"/>
                    </a:ext>
                  </a:extLst>
                </a:gridCol>
              </a:tblGrid>
              <a:tr h="370840">
                <a:tc>
                  <a:txBody>
                    <a:bodyPr/>
                    <a:lstStyle/>
                    <a:p>
                      <a:pPr latinLnBrk="1"/>
                      <a:r>
                        <a:rPr lang="en-US" altLang="ko-KR" dirty="0"/>
                        <a:t>Name = '</a:t>
                      </a:r>
                      <a:r>
                        <a:rPr lang="en-US" altLang="ko-KR" dirty="0" err="1"/>
                        <a:t>hin_pun</a:t>
                      </a:r>
                      <a:r>
                        <a:rPr lang="en-US" altLang="ko-KR" dirty="0"/>
                        <a:t>'</a:t>
                      </a:r>
                      <a:endParaRPr lang="ko-KR" altLang="en-US" dirty="0"/>
                    </a:p>
                  </a:txBody>
                  <a:tcPr/>
                </a:tc>
                <a:tc>
                  <a:txBody>
                    <a:bodyPr/>
                    <a:lstStyle/>
                    <a:p>
                      <a:pPr latinLnBrk="1"/>
                      <a:r>
                        <a:rPr lang="en-US" altLang="ko-KR" dirty="0"/>
                        <a:t>stores string </a:t>
                      </a:r>
                      <a:endParaRPr lang="ko-KR" altLang="en-US" dirty="0"/>
                    </a:p>
                  </a:txBody>
                  <a:tcPr/>
                </a:tc>
                <a:extLst>
                  <a:ext uri="{0D108BD9-81ED-4DB2-BD59-A6C34878D82A}">
                    <a16:rowId xmlns:a16="http://schemas.microsoft.com/office/drawing/2014/main" val="3597935967"/>
                  </a:ext>
                </a:extLst>
              </a:tr>
              <a:tr h="370840">
                <a:tc>
                  <a:txBody>
                    <a:bodyPr/>
                    <a:lstStyle/>
                    <a:p>
                      <a:pPr latinLnBrk="1"/>
                      <a:r>
                        <a:rPr lang="en-US" altLang="ko-KR" dirty="0"/>
                        <a:t>height = 168</a:t>
                      </a:r>
                      <a:endParaRPr lang="ko-KR" altLang="en-US" dirty="0"/>
                    </a:p>
                  </a:txBody>
                  <a:tcPr/>
                </a:tc>
                <a:tc>
                  <a:txBody>
                    <a:bodyPr/>
                    <a:lstStyle/>
                    <a:p>
                      <a:pPr latinLnBrk="1"/>
                      <a:r>
                        <a:rPr lang="en-US" altLang="ko-KR" dirty="0"/>
                        <a:t>stores integer</a:t>
                      </a:r>
                      <a:endParaRPr lang="ko-KR" altLang="en-US" dirty="0"/>
                    </a:p>
                  </a:txBody>
                  <a:tcPr/>
                </a:tc>
                <a:extLst>
                  <a:ext uri="{0D108BD9-81ED-4DB2-BD59-A6C34878D82A}">
                    <a16:rowId xmlns:a16="http://schemas.microsoft.com/office/drawing/2014/main" val="2777659803"/>
                  </a:ext>
                </a:extLst>
              </a:tr>
              <a:tr h="370840">
                <a:tc>
                  <a:txBody>
                    <a:bodyPr/>
                    <a:lstStyle/>
                    <a:p>
                      <a:pPr latinLnBrk="1"/>
                      <a:r>
                        <a:rPr lang="en-US" altLang="ko-KR" dirty="0"/>
                        <a:t>weight = 53.5</a:t>
                      </a:r>
                      <a:endParaRPr lang="ko-KR" altLang="en-US" dirty="0"/>
                    </a:p>
                  </a:txBody>
                  <a:tcPr/>
                </a:tc>
                <a:tc>
                  <a:txBody>
                    <a:bodyPr/>
                    <a:lstStyle/>
                    <a:p>
                      <a:pPr latinLnBrk="1"/>
                      <a:r>
                        <a:rPr lang="en-US" altLang="ko-KR" dirty="0"/>
                        <a:t>stores float</a:t>
                      </a:r>
                      <a:endParaRPr lang="ko-KR" altLang="en-US" dirty="0"/>
                    </a:p>
                  </a:txBody>
                  <a:tcPr/>
                </a:tc>
                <a:extLst>
                  <a:ext uri="{0D108BD9-81ED-4DB2-BD59-A6C34878D82A}">
                    <a16:rowId xmlns:a16="http://schemas.microsoft.com/office/drawing/2014/main" val="748211305"/>
                  </a:ext>
                </a:extLst>
              </a:tr>
              <a:tr h="370840">
                <a:tc>
                  <a:txBody>
                    <a:bodyPr/>
                    <a:lstStyle/>
                    <a:p>
                      <a:pPr latinLnBrk="1"/>
                      <a:r>
                        <a:rPr lang="en-US" altLang="ko-KR" dirty="0"/>
                        <a:t>language = "Korean"</a:t>
                      </a:r>
                      <a:endParaRPr lang="ko-KR" altLang="en-US" dirty="0"/>
                    </a:p>
                  </a:txBody>
                  <a:tcPr/>
                </a:tc>
                <a:tc>
                  <a:txBody>
                    <a:bodyPr/>
                    <a:lstStyle/>
                    <a:p>
                      <a:pPr latinLnBrk="1"/>
                      <a:r>
                        <a:rPr lang="en-US" altLang="ko-KR" dirty="0"/>
                        <a:t>stores string</a:t>
                      </a:r>
                      <a:endParaRPr lang="ko-KR" altLang="en-US" dirty="0"/>
                    </a:p>
                  </a:txBody>
                  <a:tcPr/>
                </a:tc>
                <a:extLst>
                  <a:ext uri="{0D108BD9-81ED-4DB2-BD59-A6C34878D82A}">
                    <a16:rowId xmlns:a16="http://schemas.microsoft.com/office/drawing/2014/main" val="3256013549"/>
                  </a:ext>
                </a:extLst>
              </a:tr>
              <a:tr h="370840">
                <a:tc>
                  <a:txBody>
                    <a:bodyPr/>
                    <a:lstStyle/>
                    <a:p>
                      <a:pPr latinLnBrk="1"/>
                      <a:r>
                        <a:rPr lang="en-US" altLang="ko-KR" dirty="0"/>
                        <a:t>school = 'GIST'</a:t>
                      </a:r>
                      <a:endParaRPr lang="ko-KR" altLang="en-US" dirty="0"/>
                    </a:p>
                  </a:txBody>
                  <a:tcPr/>
                </a:tc>
                <a:tc>
                  <a:txBody>
                    <a:bodyPr/>
                    <a:lstStyle/>
                    <a:p>
                      <a:pPr latinLnBrk="1"/>
                      <a:r>
                        <a:rPr lang="en-US" altLang="ko-KR" dirty="0"/>
                        <a:t>stores string</a:t>
                      </a:r>
                      <a:endParaRPr lang="ko-KR" altLang="en-US" dirty="0"/>
                    </a:p>
                  </a:txBody>
                  <a:tcPr/>
                </a:tc>
                <a:extLst>
                  <a:ext uri="{0D108BD9-81ED-4DB2-BD59-A6C34878D82A}">
                    <a16:rowId xmlns:a16="http://schemas.microsoft.com/office/drawing/2014/main" val="44757588"/>
                  </a:ext>
                </a:extLst>
              </a:tr>
              <a:tr h="370840">
                <a:tc>
                  <a:txBody>
                    <a:bodyPr/>
                    <a:lstStyle/>
                    <a:p>
                      <a:pPr latinLnBrk="1"/>
                      <a:r>
                        <a:rPr lang="en-US" altLang="ko-KR" dirty="0"/>
                        <a:t>occupation = 'student'</a:t>
                      </a:r>
                      <a:endParaRPr lang="ko-KR" altLang="en-US" dirty="0"/>
                    </a:p>
                  </a:txBody>
                  <a:tcPr/>
                </a:tc>
                <a:tc>
                  <a:txBody>
                    <a:bodyPr/>
                    <a:lstStyle/>
                    <a:p>
                      <a:pPr latinLnBrk="1"/>
                      <a:r>
                        <a:rPr lang="en-US" altLang="ko-KR" dirty="0"/>
                        <a:t>stores string</a:t>
                      </a:r>
                      <a:endParaRPr lang="ko-KR" altLang="en-US" dirty="0"/>
                    </a:p>
                  </a:txBody>
                  <a:tcPr/>
                </a:tc>
                <a:extLst>
                  <a:ext uri="{0D108BD9-81ED-4DB2-BD59-A6C34878D82A}">
                    <a16:rowId xmlns:a16="http://schemas.microsoft.com/office/drawing/2014/main" val="2099737291"/>
                  </a:ext>
                </a:extLst>
              </a:tr>
              <a:tr h="370840">
                <a:tc>
                  <a:txBody>
                    <a:bodyPr/>
                    <a:lstStyle/>
                    <a:p>
                      <a:pPr latinLnBrk="1"/>
                      <a:r>
                        <a:rPr lang="en-US" altLang="ko-KR" dirty="0" err="1"/>
                        <a:t>blood_type</a:t>
                      </a:r>
                      <a:r>
                        <a:rPr lang="en-US" altLang="ko-KR" dirty="0"/>
                        <a:t> = 'A'</a:t>
                      </a:r>
                      <a:endParaRPr lang="ko-KR" altLang="en-US" dirty="0"/>
                    </a:p>
                  </a:txBody>
                  <a:tcPr/>
                </a:tc>
                <a:tc>
                  <a:txBody>
                    <a:bodyPr/>
                    <a:lstStyle/>
                    <a:p>
                      <a:pPr latinLnBrk="1"/>
                      <a:r>
                        <a:rPr lang="en-US" altLang="ko-KR" dirty="0"/>
                        <a:t>stores string</a:t>
                      </a:r>
                      <a:endParaRPr lang="ko-KR" altLang="en-US" dirty="0"/>
                    </a:p>
                  </a:txBody>
                  <a:tcPr/>
                </a:tc>
                <a:extLst>
                  <a:ext uri="{0D108BD9-81ED-4DB2-BD59-A6C34878D82A}">
                    <a16:rowId xmlns:a16="http://schemas.microsoft.com/office/drawing/2014/main" val="4280132656"/>
                  </a:ext>
                </a:extLst>
              </a:tr>
              <a:tr h="370840">
                <a:tc>
                  <a:txBody>
                    <a:bodyPr/>
                    <a:lstStyle/>
                    <a:p>
                      <a:pPr latinLnBrk="1"/>
                      <a:r>
                        <a:rPr lang="en-US" altLang="ko-KR" dirty="0" err="1"/>
                        <a:t>is_he_married</a:t>
                      </a:r>
                      <a:r>
                        <a:rPr lang="en-US" altLang="ko-KR" dirty="0"/>
                        <a:t> = False</a:t>
                      </a:r>
                      <a:endParaRPr lang="ko-KR" altLang="en-US" dirty="0"/>
                    </a:p>
                  </a:txBody>
                  <a:tcPr/>
                </a:tc>
                <a:tc>
                  <a:txBody>
                    <a:bodyPr/>
                    <a:lstStyle/>
                    <a:p>
                      <a:pPr latinLnBrk="1"/>
                      <a:r>
                        <a:rPr lang="en-US" altLang="ko-KR" dirty="0"/>
                        <a:t>stores Boolean</a:t>
                      </a:r>
                      <a:endParaRPr lang="ko-KR" altLang="en-US" dirty="0"/>
                    </a:p>
                  </a:txBody>
                  <a:tcPr/>
                </a:tc>
                <a:extLst>
                  <a:ext uri="{0D108BD9-81ED-4DB2-BD59-A6C34878D82A}">
                    <a16:rowId xmlns:a16="http://schemas.microsoft.com/office/drawing/2014/main" val="1402023366"/>
                  </a:ext>
                </a:extLst>
              </a:tr>
              <a:tr h="370840">
                <a:tc>
                  <a:txBody>
                    <a:bodyPr/>
                    <a:lstStyle/>
                    <a:p>
                      <a:pPr latinLnBrk="1"/>
                      <a:r>
                        <a:rPr lang="en-US" altLang="ko-KR" dirty="0"/>
                        <a:t>print(type(name))</a:t>
                      </a:r>
                      <a:endParaRPr lang="ko-KR" altLang="en-US" dirty="0"/>
                    </a:p>
                  </a:txBody>
                  <a:tcPr/>
                </a:tc>
                <a:tc>
                  <a:txBody>
                    <a:bodyPr/>
                    <a:lstStyle/>
                    <a:p>
                      <a:pPr latinLnBrk="1"/>
                      <a:r>
                        <a:rPr lang="en-US" altLang="ko-KR" dirty="0"/>
                        <a:t>prints the data type of variable 'name'</a:t>
                      </a:r>
                      <a:endParaRPr lang="ko-KR" altLang="en-US" dirty="0"/>
                    </a:p>
                  </a:txBody>
                  <a:tcPr/>
                </a:tc>
                <a:extLst>
                  <a:ext uri="{0D108BD9-81ED-4DB2-BD59-A6C34878D82A}">
                    <a16:rowId xmlns:a16="http://schemas.microsoft.com/office/drawing/2014/main" val="730623963"/>
                  </a:ext>
                </a:extLst>
              </a:tr>
            </a:tbl>
          </a:graphicData>
        </a:graphic>
      </p:graphicFrame>
    </p:spTree>
    <p:extLst>
      <p:ext uri="{BB962C8B-B14F-4D97-AF65-F5344CB8AC3E}">
        <p14:creationId xmlns:p14="http://schemas.microsoft.com/office/powerpoint/2010/main" val="3149340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sz="2000" b="1" dirty="0"/>
              <a:t>After storing these information in variables, print data types of the variables.</a:t>
            </a:r>
          </a:p>
        </p:txBody>
      </p:sp>
      <p:pic>
        <p:nvPicPr>
          <p:cNvPr id="5122" name="Picture 2">
            <a:extLst>
              <a:ext uri="{FF2B5EF4-FFF2-40B4-BE49-F238E27FC236}">
                <a16:creationId xmlns:a16="http://schemas.microsoft.com/office/drawing/2014/main" id="{19197A5A-75C5-36E4-4A9F-5E7A976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503" y="1771651"/>
            <a:ext cx="1869214" cy="19892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7F54DF-F61A-E396-4A14-391F46E328C0}"/>
              </a:ext>
            </a:extLst>
          </p:cNvPr>
          <p:cNvSpPr txBox="1"/>
          <p:nvPr/>
        </p:nvSpPr>
        <p:spPr>
          <a:xfrm>
            <a:off x="2966869" y="1890260"/>
            <a:ext cx="2904551" cy="1892826"/>
          </a:xfrm>
          <a:prstGeom prst="rect">
            <a:avLst/>
          </a:prstGeom>
          <a:noFill/>
        </p:spPr>
        <p:txBody>
          <a:bodyPr wrap="square" rtlCol="0">
            <a:spAutoFit/>
          </a:bodyPr>
          <a:lstStyle/>
          <a:p>
            <a:r>
              <a:rPr lang="en-US" altLang="ko-KR" sz="1300" dirty="0">
                <a:solidFill>
                  <a:schemeClr val="accent1"/>
                </a:solidFill>
              </a:rPr>
              <a:t>Name: </a:t>
            </a:r>
            <a:r>
              <a:rPr lang="en-US" altLang="ko-KR" sz="1300" dirty="0" err="1">
                <a:solidFill>
                  <a:schemeClr val="accent1"/>
                </a:solidFill>
              </a:rPr>
              <a:t>hin</a:t>
            </a:r>
            <a:r>
              <a:rPr lang="en-US" altLang="ko-KR" sz="1300" dirty="0">
                <a:solidFill>
                  <a:schemeClr val="accent1"/>
                </a:solidFill>
              </a:rPr>
              <a:t> pun      </a:t>
            </a:r>
            <a:r>
              <a:rPr lang="en-US" altLang="ko-KR" sz="1300" dirty="0">
                <a:solidFill>
                  <a:srgbClr val="FF0000"/>
                </a:solidFill>
              </a:rPr>
              <a:t>=&gt;</a:t>
            </a:r>
            <a:r>
              <a:rPr lang="en-US" altLang="ko-KR" sz="1300" dirty="0">
                <a:solidFill>
                  <a:schemeClr val="accent1"/>
                </a:solidFill>
              </a:rPr>
              <a:t> </a:t>
            </a:r>
            <a:r>
              <a:rPr lang="en-US" altLang="ko-KR" sz="1300" dirty="0">
                <a:solidFill>
                  <a:srgbClr val="FF0000"/>
                </a:solidFill>
              </a:rPr>
              <a:t>string</a:t>
            </a:r>
          </a:p>
          <a:p>
            <a:r>
              <a:rPr lang="en-US" altLang="ko-KR" sz="1300" dirty="0">
                <a:solidFill>
                  <a:schemeClr val="accent1"/>
                </a:solidFill>
              </a:rPr>
              <a:t>height(cm) : 168    </a:t>
            </a:r>
            <a:r>
              <a:rPr lang="en-US" altLang="ko-KR" sz="1300" dirty="0">
                <a:solidFill>
                  <a:srgbClr val="FF0000"/>
                </a:solidFill>
              </a:rPr>
              <a:t>=&gt;</a:t>
            </a:r>
            <a:r>
              <a:rPr lang="en-US" altLang="ko-KR" sz="1300" dirty="0">
                <a:solidFill>
                  <a:schemeClr val="accent1"/>
                </a:solidFill>
              </a:rPr>
              <a:t> </a:t>
            </a:r>
            <a:r>
              <a:rPr lang="en-US" altLang="ko-KR" sz="1300" dirty="0">
                <a:solidFill>
                  <a:srgbClr val="FF0000"/>
                </a:solidFill>
              </a:rPr>
              <a:t>integer</a:t>
            </a:r>
          </a:p>
          <a:p>
            <a:r>
              <a:rPr lang="en-US" altLang="ko-KR" sz="1300" dirty="0">
                <a:solidFill>
                  <a:schemeClr val="accent1"/>
                </a:solidFill>
              </a:rPr>
              <a:t>weight(kg) : 53.5   </a:t>
            </a:r>
            <a:r>
              <a:rPr lang="en-US" altLang="ko-KR" sz="1300" dirty="0">
                <a:solidFill>
                  <a:srgbClr val="FF0000"/>
                </a:solidFill>
              </a:rPr>
              <a:t>=&gt;</a:t>
            </a:r>
            <a:r>
              <a:rPr lang="en-US" altLang="ko-KR" sz="1300" dirty="0">
                <a:solidFill>
                  <a:schemeClr val="accent1"/>
                </a:solidFill>
              </a:rPr>
              <a:t> </a:t>
            </a:r>
            <a:r>
              <a:rPr lang="en-US" altLang="ko-KR" sz="1300" dirty="0">
                <a:solidFill>
                  <a:srgbClr val="FF0000"/>
                </a:solidFill>
              </a:rPr>
              <a:t>float</a:t>
            </a:r>
          </a:p>
          <a:p>
            <a:r>
              <a:rPr lang="en-US" altLang="ko-KR" sz="1300" dirty="0">
                <a:solidFill>
                  <a:schemeClr val="accent1"/>
                </a:solidFill>
              </a:rPr>
              <a:t>language : Korean  </a:t>
            </a:r>
            <a:r>
              <a:rPr lang="en-US" altLang="ko-KR" sz="1300" dirty="0">
                <a:solidFill>
                  <a:srgbClr val="FF0000"/>
                </a:solidFill>
              </a:rPr>
              <a:t>=&gt;</a:t>
            </a:r>
            <a:r>
              <a:rPr lang="en-US" altLang="ko-KR" sz="1300" dirty="0">
                <a:solidFill>
                  <a:schemeClr val="accent1"/>
                </a:solidFill>
              </a:rPr>
              <a:t> </a:t>
            </a:r>
            <a:r>
              <a:rPr lang="en-US" altLang="ko-KR" sz="1300" dirty="0">
                <a:solidFill>
                  <a:srgbClr val="FF0000"/>
                </a:solidFill>
              </a:rPr>
              <a:t>string</a:t>
            </a:r>
          </a:p>
          <a:p>
            <a:r>
              <a:rPr lang="en-US" altLang="ko-KR" sz="1300" dirty="0">
                <a:solidFill>
                  <a:schemeClr val="accent1"/>
                </a:solidFill>
              </a:rPr>
              <a:t>school : GIST         </a:t>
            </a:r>
            <a:r>
              <a:rPr lang="en-US" altLang="ko-KR" sz="1300" dirty="0">
                <a:solidFill>
                  <a:srgbClr val="FF0000"/>
                </a:solidFill>
              </a:rPr>
              <a:t>=&gt;</a:t>
            </a:r>
            <a:r>
              <a:rPr lang="en-US" altLang="ko-KR" sz="1300" dirty="0">
                <a:solidFill>
                  <a:schemeClr val="accent1"/>
                </a:solidFill>
              </a:rPr>
              <a:t> </a:t>
            </a:r>
            <a:r>
              <a:rPr lang="en-US" altLang="ko-KR" sz="1300" dirty="0">
                <a:solidFill>
                  <a:srgbClr val="FF0000"/>
                </a:solidFill>
              </a:rPr>
              <a:t>string</a:t>
            </a:r>
          </a:p>
          <a:p>
            <a:r>
              <a:rPr lang="en-US" altLang="ko-KR" sz="1300" dirty="0">
                <a:solidFill>
                  <a:schemeClr val="accent1"/>
                </a:solidFill>
              </a:rPr>
              <a:t>occupation : student  </a:t>
            </a:r>
            <a:r>
              <a:rPr lang="en-US" altLang="ko-KR" sz="1300" dirty="0">
                <a:solidFill>
                  <a:srgbClr val="FF0000"/>
                </a:solidFill>
              </a:rPr>
              <a:t>=&gt;</a:t>
            </a:r>
            <a:r>
              <a:rPr lang="en-US" altLang="ko-KR" sz="1300" dirty="0">
                <a:solidFill>
                  <a:schemeClr val="accent1"/>
                </a:solidFill>
              </a:rPr>
              <a:t> </a:t>
            </a:r>
            <a:r>
              <a:rPr lang="en-US" altLang="ko-KR" sz="1300" dirty="0">
                <a:solidFill>
                  <a:srgbClr val="FF0000"/>
                </a:solidFill>
              </a:rPr>
              <a:t>string</a:t>
            </a:r>
          </a:p>
          <a:p>
            <a:r>
              <a:rPr lang="en-US" altLang="ko-KR" sz="1300" dirty="0">
                <a:solidFill>
                  <a:schemeClr val="accent1"/>
                </a:solidFill>
              </a:rPr>
              <a:t>blood type : A         </a:t>
            </a:r>
            <a:r>
              <a:rPr lang="en-US" altLang="ko-KR" sz="1300" dirty="0">
                <a:solidFill>
                  <a:srgbClr val="FF0000"/>
                </a:solidFill>
              </a:rPr>
              <a:t>=&gt;</a:t>
            </a:r>
            <a:r>
              <a:rPr lang="en-US" altLang="ko-KR" sz="1300" dirty="0">
                <a:solidFill>
                  <a:schemeClr val="accent1"/>
                </a:solidFill>
              </a:rPr>
              <a:t> </a:t>
            </a:r>
            <a:r>
              <a:rPr lang="en-US" altLang="ko-KR" sz="1300" dirty="0">
                <a:solidFill>
                  <a:srgbClr val="FF0000"/>
                </a:solidFill>
              </a:rPr>
              <a:t>string</a:t>
            </a:r>
          </a:p>
          <a:p>
            <a:r>
              <a:rPr lang="en-US" altLang="ko-KR" sz="1300" dirty="0">
                <a:solidFill>
                  <a:schemeClr val="accent1"/>
                </a:solidFill>
              </a:rPr>
              <a:t>is he married? : False  </a:t>
            </a:r>
            <a:r>
              <a:rPr lang="en-US" altLang="ko-KR" sz="1300" dirty="0">
                <a:solidFill>
                  <a:srgbClr val="FF0000"/>
                </a:solidFill>
              </a:rPr>
              <a:t>=&gt;</a:t>
            </a:r>
            <a:r>
              <a:rPr lang="en-US" altLang="ko-KR" sz="1300" dirty="0">
                <a:solidFill>
                  <a:schemeClr val="accent1"/>
                </a:solidFill>
              </a:rPr>
              <a:t> </a:t>
            </a:r>
            <a:r>
              <a:rPr lang="en-US" altLang="ko-KR" sz="1300" dirty="0">
                <a:solidFill>
                  <a:srgbClr val="FF0000"/>
                </a:solidFill>
              </a:rPr>
              <a:t>bool</a:t>
            </a:r>
          </a:p>
          <a:p>
            <a:endParaRPr lang="en-US" altLang="ko-KR" sz="1300" dirty="0">
              <a:solidFill>
                <a:schemeClr val="accent1"/>
              </a:solidFill>
            </a:endParaRPr>
          </a:p>
        </p:txBody>
      </p:sp>
      <p:sp>
        <p:nvSpPr>
          <p:cNvPr id="5" name="TextBox 4">
            <a:extLst>
              <a:ext uri="{FF2B5EF4-FFF2-40B4-BE49-F238E27FC236}">
                <a16:creationId xmlns:a16="http://schemas.microsoft.com/office/drawing/2014/main" id="{C01D72F3-B508-6EA9-BA79-E7AC1D501189}"/>
              </a:ext>
            </a:extLst>
          </p:cNvPr>
          <p:cNvSpPr txBox="1"/>
          <p:nvPr/>
        </p:nvSpPr>
        <p:spPr>
          <a:xfrm>
            <a:off x="5532580" y="4247292"/>
            <a:ext cx="3611419" cy="307777"/>
          </a:xfrm>
          <a:prstGeom prst="rect">
            <a:avLst/>
          </a:prstGeom>
          <a:noFill/>
        </p:spPr>
        <p:txBody>
          <a:bodyPr wrap="square" rtlCol="0">
            <a:spAutoFit/>
          </a:bodyPr>
          <a:lstStyle/>
          <a:p>
            <a:r>
              <a:rPr lang="en-US" altLang="ko-KR" dirty="0">
                <a:solidFill>
                  <a:schemeClr val="accent1"/>
                </a:solidFill>
              </a:rPr>
              <a:t>use type() function !!!</a:t>
            </a:r>
            <a:endParaRPr lang="ko-KR" altLang="en-US" dirty="0">
              <a:solidFill>
                <a:schemeClr val="accent1"/>
              </a:solidFill>
            </a:endParaRPr>
          </a:p>
        </p:txBody>
      </p:sp>
      <p:sp>
        <p:nvSpPr>
          <p:cNvPr id="7" name="직사각형 6">
            <a:extLst>
              <a:ext uri="{FF2B5EF4-FFF2-40B4-BE49-F238E27FC236}">
                <a16:creationId xmlns:a16="http://schemas.microsoft.com/office/drawing/2014/main" id="{BE629B2E-6781-E9F2-4752-85364D7B8FCA}"/>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146" name="Picture 2" descr="Download Penguin Bird Cartoon Royalty-Free Vector Graphic - Pixabay">
            <a:extLst>
              <a:ext uri="{FF2B5EF4-FFF2-40B4-BE49-F238E27FC236}">
                <a16:creationId xmlns:a16="http://schemas.microsoft.com/office/drawing/2014/main" id="{FE8FBBD2-1CB2-5733-9BA5-CCD00B170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6F93261-8692-BCF5-8D4F-CCF3EF6A06D5}"/>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spTree>
    <p:extLst>
      <p:ext uri="{BB962C8B-B14F-4D97-AF65-F5344CB8AC3E}">
        <p14:creationId xmlns:p14="http://schemas.microsoft.com/office/powerpoint/2010/main" val="1417237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9" name="그림 8">
            <a:extLst>
              <a:ext uri="{FF2B5EF4-FFF2-40B4-BE49-F238E27FC236}">
                <a16:creationId xmlns:a16="http://schemas.microsoft.com/office/drawing/2014/main" id="{CF220C47-DD8A-0BDD-8CC1-208834701998}"/>
              </a:ext>
            </a:extLst>
          </p:cNvPr>
          <p:cNvPicPr>
            <a:picLocks noChangeAspect="1"/>
          </p:cNvPicPr>
          <p:nvPr/>
        </p:nvPicPr>
        <p:blipFill>
          <a:blip r:embed="rId3"/>
          <a:stretch>
            <a:fillRect/>
          </a:stretch>
        </p:blipFill>
        <p:spPr>
          <a:xfrm>
            <a:off x="3108584" y="1182777"/>
            <a:ext cx="2788834" cy="3845267"/>
          </a:xfrm>
          <a:prstGeom prst="rect">
            <a:avLst/>
          </a:prstGeom>
        </p:spPr>
      </p:pic>
    </p:spTree>
    <p:extLst>
      <p:ext uri="{BB962C8B-B14F-4D97-AF65-F5344CB8AC3E}">
        <p14:creationId xmlns:p14="http://schemas.microsoft.com/office/powerpoint/2010/main" val="4207759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00" y="1929509"/>
            <a:ext cx="7738200" cy="1514600"/>
          </a:xfrm>
        </p:spPr>
        <p:txBody>
          <a:bodyPr/>
          <a:lstStyle/>
          <a:p>
            <a:r>
              <a:rPr lang="en-US" altLang="ko-KR" sz="3200" b="1" dirty="0"/>
              <a:t>Make a variable that stores your height and print the data of the variable in this format:</a:t>
            </a:r>
          </a:p>
          <a:p>
            <a:r>
              <a:rPr lang="en-US" altLang="ko-KR" sz="3200" b="1" dirty="0"/>
              <a:t>Format: My height is 165.5.</a:t>
            </a:r>
            <a:endParaRPr lang="ko-KR" altLang="en-US" sz="3200" b="1" dirty="0"/>
          </a:p>
        </p:txBody>
      </p:sp>
      <p:sp>
        <p:nvSpPr>
          <p:cNvPr id="4" name="TextBox 3">
            <a:extLst>
              <a:ext uri="{FF2B5EF4-FFF2-40B4-BE49-F238E27FC236}">
                <a16:creationId xmlns:a16="http://schemas.microsoft.com/office/drawing/2014/main" id="{19C21460-EC68-EC5B-7B3B-9EA9DFA2A59F}"/>
              </a:ext>
            </a:extLst>
          </p:cNvPr>
          <p:cNvSpPr txBox="1"/>
          <p:nvPr/>
        </p:nvSpPr>
        <p:spPr>
          <a:xfrm>
            <a:off x="5532580" y="4247292"/>
            <a:ext cx="3611419" cy="307777"/>
          </a:xfrm>
          <a:prstGeom prst="rect">
            <a:avLst/>
          </a:prstGeom>
          <a:noFill/>
        </p:spPr>
        <p:txBody>
          <a:bodyPr wrap="square" rtlCol="0">
            <a:spAutoFit/>
          </a:bodyPr>
          <a:lstStyle/>
          <a:p>
            <a:r>
              <a:rPr lang="en-US" altLang="ko-KR" dirty="0" err="1">
                <a:solidFill>
                  <a:schemeClr val="accent1"/>
                </a:solidFill>
              </a:rPr>
              <a:t>name_of_variable</a:t>
            </a:r>
            <a:r>
              <a:rPr lang="en-US" altLang="ko-KR" dirty="0">
                <a:solidFill>
                  <a:schemeClr val="accent1"/>
                </a:solidFill>
              </a:rPr>
              <a:t> = data</a:t>
            </a:r>
            <a:endParaRPr lang="ko-KR" altLang="en-US" dirty="0">
              <a:solidFill>
                <a:schemeClr val="accent1"/>
              </a:solidFill>
            </a:endParaRPr>
          </a:p>
        </p:txBody>
      </p:sp>
      <p:sp>
        <p:nvSpPr>
          <p:cNvPr id="5" name="직사각형 4">
            <a:extLst>
              <a:ext uri="{FF2B5EF4-FFF2-40B4-BE49-F238E27FC236}">
                <a16:creationId xmlns:a16="http://schemas.microsoft.com/office/drawing/2014/main" id="{963B0C2E-9F93-DB20-CC2D-8F170DCEB3E5}"/>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Download Penguin Bird Cartoon Royalty-Free Vector Graphic - Pixabay">
            <a:extLst>
              <a:ext uri="{FF2B5EF4-FFF2-40B4-BE49-F238E27FC236}">
                <a16:creationId xmlns:a16="http://schemas.microsoft.com/office/drawing/2014/main" id="{D37BE0C2-3DA6-75D2-0B53-CACF67319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9B6A44-58A3-B671-4489-C114199D850F}"/>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spTree>
    <p:extLst>
      <p:ext uri="{BB962C8B-B14F-4D97-AF65-F5344CB8AC3E}">
        <p14:creationId xmlns:p14="http://schemas.microsoft.com/office/powerpoint/2010/main" val="364002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3F9FA731-5A2B-087A-30FD-82EB533CD5DA}"/>
              </a:ext>
            </a:extLst>
          </p:cNvPr>
          <p:cNvPicPr>
            <a:picLocks noChangeAspect="1"/>
          </p:cNvPicPr>
          <p:nvPr/>
        </p:nvPicPr>
        <p:blipFill>
          <a:blip r:embed="rId3"/>
          <a:stretch>
            <a:fillRect/>
          </a:stretch>
        </p:blipFill>
        <p:spPr>
          <a:xfrm>
            <a:off x="2993944" y="2120877"/>
            <a:ext cx="3156112" cy="901746"/>
          </a:xfrm>
          <a:prstGeom prst="rect">
            <a:avLst/>
          </a:prstGeom>
        </p:spPr>
      </p:pic>
    </p:spTree>
    <p:extLst>
      <p:ext uri="{BB962C8B-B14F-4D97-AF65-F5344CB8AC3E}">
        <p14:creationId xmlns:p14="http://schemas.microsoft.com/office/powerpoint/2010/main" val="75298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49085" y="375257"/>
            <a:ext cx="8652461" cy="4351720"/>
          </a:xfrm>
          <a:prstGeom prst="rect">
            <a:avLst/>
          </a:prstGeom>
        </p:spPr>
      </p:pic>
    </p:spTree>
    <p:extLst>
      <p:ext uri="{BB962C8B-B14F-4D97-AF65-F5344CB8AC3E}">
        <p14:creationId xmlns:p14="http://schemas.microsoft.com/office/powerpoint/2010/main" val="605969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00" y="1426286"/>
            <a:ext cx="7738200" cy="1514600"/>
          </a:xfrm>
        </p:spPr>
        <p:txBody>
          <a:bodyPr/>
          <a:lstStyle/>
          <a:p>
            <a:r>
              <a:rPr lang="en-US" altLang="ko-KR" sz="3200" b="1" dirty="0"/>
              <a:t>make 2 variables that store your age and name, respectively. And print the data of the variables.</a:t>
            </a:r>
            <a:endParaRPr lang="ko-KR" altLang="en-US" sz="3200" b="1" dirty="0"/>
          </a:p>
        </p:txBody>
      </p:sp>
      <p:sp>
        <p:nvSpPr>
          <p:cNvPr id="5" name="TextBox 4">
            <a:extLst>
              <a:ext uri="{FF2B5EF4-FFF2-40B4-BE49-F238E27FC236}">
                <a16:creationId xmlns:a16="http://schemas.microsoft.com/office/drawing/2014/main" id="{4A073A1D-5630-C6F1-04B2-38B6D2172349}"/>
              </a:ext>
            </a:extLst>
          </p:cNvPr>
          <p:cNvSpPr txBox="1"/>
          <p:nvPr/>
        </p:nvSpPr>
        <p:spPr>
          <a:xfrm>
            <a:off x="5532581" y="4247293"/>
            <a:ext cx="3611419" cy="954107"/>
          </a:xfrm>
          <a:prstGeom prst="rect">
            <a:avLst/>
          </a:prstGeom>
          <a:noFill/>
        </p:spPr>
        <p:txBody>
          <a:bodyPr wrap="square" rtlCol="0">
            <a:spAutoFit/>
          </a:bodyPr>
          <a:lstStyle/>
          <a:p>
            <a:r>
              <a:rPr lang="en-US" altLang="ko-KR" dirty="0">
                <a:solidFill>
                  <a:schemeClr val="accent1"/>
                </a:solidFill>
              </a:rPr>
              <a:t>19 is integer and </a:t>
            </a:r>
            <a:r>
              <a:rPr lang="en-US" altLang="ko-KR" dirty="0" err="1">
                <a:solidFill>
                  <a:schemeClr val="accent1"/>
                </a:solidFill>
              </a:rPr>
              <a:t>hin</a:t>
            </a:r>
            <a:r>
              <a:rPr lang="en-US" altLang="ko-KR" dirty="0">
                <a:solidFill>
                  <a:schemeClr val="accent1"/>
                </a:solidFill>
              </a:rPr>
              <a:t> pun is string. To declare string, you need write with quotation marks: name = '</a:t>
            </a:r>
            <a:r>
              <a:rPr lang="en-US" altLang="ko-KR" dirty="0" err="1">
                <a:solidFill>
                  <a:schemeClr val="accent1"/>
                </a:solidFill>
              </a:rPr>
              <a:t>hin</a:t>
            </a:r>
            <a:r>
              <a:rPr lang="en-US" altLang="ko-KR" dirty="0">
                <a:solidFill>
                  <a:schemeClr val="accent1"/>
                </a:solidFill>
              </a:rPr>
              <a:t> pun' or name = "</a:t>
            </a:r>
            <a:r>
              <a:rPr lang="en-US" altLang="ko-KR" dirty="0" err="1">
                <a:solidFill>
                  <a:schemeClr val="accent1"/>
                </a:solidFill>
              </a:rPr>
              <a:t>hin</a:t>
            </a:r>
            <a:r>
              <a:rPr lang="en-US" altLang="ko-KR" dirty="0">
                <a:solidFill>
                  <a:schemeClr val="accent1"/>
                </a:solidFill>
              </a:rPr>
              <a:t> pun"</a:t>
            </a:r>
            <a:endParaRPr lang="ko-KR" altLang="en-US" dirty="0">
              <a:solidFill>
                <a:schemeClr val="accent1"/>
              </a:solidFill>
            </a:endParaRPr>
          </a:p>
        </p:txBody>
      </p:sp>
      <p:sp>
        <p:nvSpPr>
          <p:cNvPr id="6" name="직사각형 5">
            <a:extLst>
              <a:ext uri="{FF2B5EF4-FFF2-40B4-BE49-F238E27FC236}">
                <a16:creationId xmlns:a16="http://schemas.microsoft.com/office/drawing/2014/main" id="{82BC264A-79EE-02D5-D4CF-6EA01D4E5A45}"/>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ownload Penguin Bird Cartoon Royalty-Free Vector Graphic - Pixabay">
            <a:extLst>
              <a:ext uri="{FF2B5EF4-FFF2-40B4-BE49-F238E27FC236}">
                <a16:creationId xmlns:a16="http://schemas.microsoft.com/office/drawing/2014/main" id="{DC139ED6-2BE9-7C7C-92BE-8AD251C9B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4BF65A-8EF7-D081-11A4-0F0404ABE973}"/>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spTree>
    <p:extLst>
      <p:ext uri="{BB962C8B-B14F-4D97-AF65-F5344CB8AC3E}">
        <p14:creationId xmlns:p14="http://schemas.microsoft.com/office/powerpoint/2010/main" val="1842927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A59EC835-159B-9369-06DD-9DB8A71D425C}"/>
              </a:ext>
            </a:extLst>
          </p:cNvPr>
          <p:cNvPicPr>
            <a:picLocks noChangeAspect="1"/>
          </p:cNvPicPr>
          <p:nvPr/>
        </p:nvPicPr>
        <p:blipFill>
          <a:blip r:embed="rId3"/>
          <a:stretch>
            <a:fillRect/>
          </a:stretch>
        </p:blipFill>
        <p:spPr>
          <a:xfrm>
            <a:off x="2800259" y="1489019"/>
            <a:ext cx="3543482" cy="2165461"/>
          </a:xfrm>
          <a:prstGeom prst="rect">
            <a:avLst/>
          </a:prstGeom>
        </p:spPr>
      </p:pic>
    </p:spTree>
    <p:extLst>
      <p:ext uri="{BB962C8B-B14F-4D97-AF65-F5344CB8AC3E}">
        <p14:creationId xmlns:p14="http://schemas.microsoft.com/office/powerpoint/2010/main" val="1892001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Data Types and Variables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572700"/>
          </a:xfrm>
        </p:spPr>
        <p:txBody>
          <a:bodyPr/>
          <a:lstStyle/>
          <a:p>
            <a:r>
              <a:rPr lang="en-US" altLang="ko-KR" dirty="0"/>
              <a:t>Try to execute the following!</a:t>
            </a:r>
            <a:endParaRPr lang="ko-KR" altLang="en-US" dirty="0"/>
          </a:p>
        </p:txBody>
      </p:sp>
      <p:graphicFrame>
        <p:nvGraphicFramePr>
          <p:cNvPr id="4" name="표 4">
            <a:extLst>
              <a:ext uri="{FF2B5EF4-FFF2-40B4-BE49-F238E27FC236}">
                <a16:creationId xmlns:a16="http://schemas.microsoft.com/office/drawing/2014/main" id="{51FFE475-D287-EFCE-9B0C-F1E570FB9E3B}"/>
              </a:ext>
            </a:extLst>
          </p:cNvPr>
          <p:cNvGraphicFramePr>
            <a:graphicFrameLocks noGrp="1"/>
          </p:cNvGraphicFramePr>
          <p:nvPr>
            <p:extLst>
              <p:ext uri="{D42A27DB-BD31-4B8C-83A1-F6EECF244321}">
                <p14:modId xmlns:p14="http://schemas.microsoft.com/office/powerpoint/2010/main" val="3731763176"/>
              </p:ext>
            </p:extLst>
          </p:nvPr>
        </p:nvGraphicFramePr>
        <p:xfrm>
          <a:off x="924910" y="1703246"/>
          <a:ext cx="7189076" cy="51816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164509861"/>
                    </a:ext>
                  </a:extLst>
                </a:gridCol>
                <a:gridCol w="3594538">
                  <a:extLst>
                    <a:ext uri="{9D8B030D-6E8A-4147-A177-3AD203B41FA5}">
                      <a16:colId xmlns:a16="http://schemas.microsoft.com/office/drawing/2014/main" val="2684426024"/>
                    </a:ext>
                  </a:extLst>
                </a:gridCol>
              </a:tblGrid>
              <a:tr h="370840">
                <a:tc>
                  <a:txBody>
                    <a:bodyPr/>
                    <a:lstStyle/>
                    <a:p>
                      <a:pPr latinLnBrk="1"/>
                      <a:r>
                        <a:rPr lang="en-US" altLang="ko-KR" dirty="0"/>
                        <a:t>type(True)</a:t>
                      </a:r>
                    </a:p>
                    <a:p>
                      <a:pPr latinLnBrk="1"/>
                      <a:r>
                        <a:rPr lang="en-US" altLang="ko-KR" dirty="0"/>
                        <a:t>type(4.9)</a:t>
                      </a:r>
                      <a:endParaRPr lang="ko-KR" altLang="en-US" dirty="0"/>
                    </a:p>
                  </a:txBody>
                  <a:tcPr/>
                </a:tc>
                <a:tc>
                  <a:txBody>
                    <a:bodyPr/>
                    <a:lstStyle/>
                    <a:p>
                      <a:pPr latinLnBrk="1"/>
                      <a:r>
                        <a:rPr lang="en-US" altLang="ko-KR" dirty="0"/>
                        <a:t>Prints: type&lt;“bool”&gt;</a:t>
                      </a:r>
                    </a:p>
                    <a:p>
                      <a:pPr latinLnBrk="1"/>
                      <a:r>
                        <a:rPr lang="en-US" altLang="ko-KR" dirty="0"/>
                        <a:t>Prints: type&lt;“float”&gt;</a:t>
                      </a:r>
                      <a:endParaRPr lang="ko-KR" altLang="en-US" dirty="0"/>
                    </a:p>
                  </a:txBody>
                  <a:tcPr/>
                </a:tc>
                <a:extLst>
                  <a:ext uri="{0D108BD9-81ED-4DB2-BD59-A6C34878D82A}">
                    <a16:rowId xmlns:a16="http://schemas.microsoft.com/office/drawing/2014/main" val="3626114282"/>
                  </a:ext>
                </a:extLst>
              </a:tr>
            </a:tbl>
          </a:graphicData>
        </a:graphic>
      </p:graphicFrame>
      <p:graphicFrame>
        <p:nvGraphicFramePr>
          <p:cNvPr id="5" name="표 4">
            <a:extLst>
              <a:ext uri="{FF2B5EF4-FFF2-40B4-BE49-F238E27FC236}">
                <a16:creationId xmlns:a16="http://schemas.microsoft.com/office/drawing/2014/main" id="{EB49207D-78F3-C85B-961D-0AB3571A5373}"/>
              </a:ext>
            </a:extLst>
          </p:cNvPr>
          <p:cNvGraphicFramePr>
            <a:graphicFrameLocks noGrp="1"/>
          </p:cNvGraphicFramePr>
          <p:nvPr>
            <p:extLst>
              <p:ext uri="{D42A27DB-BD31-4B8C-83A1-F6EECF244321}">
                <p14:modId xmlns:p14="http://schemas.microsoft.com/office/powerpoint/2010/main" val="149013194"/>
              </p:ext>
            </p:extLst>
          </p:nvPr>
        </p:nvGraphicFramePr>
        <p:xfrm>
          <a:off x="924911" y="2571750"/>
          <a:ext cx="7189076" cy="73152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c=False</a:t>
                      </a:r>
                    </a:p>
                    <a:p>
                      <a:pPr latinLnBrk="1"/>
                      <a:r>
                        <a:rPr lang="en-US" altLang="ko-KR" dirty="0"/>
                        <a:t>d=3.14</a:t>
                      </a:r>
                    </a:p>
                    <a:p>
                      <a:pPr latinLnBrk="1"/>
                      <a:r>
                        <a:rPr lang="en-US" altLang="ko-KR" dirty="0"/>
                        <a:t>print(c, d)</a:t>
                      </a:r>
                      <a:endParaRPr lang="ko-KR" altLang="en-US" dirty="0"/>
                    </a:p>
                  </a:txBody>
                  <a:tcPr/>
                </a:tc>
                <a:tc>
                  <a:txBody>
                    <a:bodyPr/>
                    <a:lstStyle/>
                    <a:p>
                      <a:pPr latinLnBrk="1"/>
                      <a:r>
                        <a:rPr lang="en-US" altLang="ko-KR" dirty="0"/>
                        <a:t>Stores False in a(a becomes bool type)</a:t>
                      </a:r>
                    </a:p>
                    <a:p>
                      <a:pPr latinLnBrk="1"/>
                      <a:r>
                        <a:rPr lang="en-US" altLang="ko-KR" dirty="0"/>
                        <a:t>Stores 3.14 in b(b becomes float type)</a:t>
                      </a:r>
                    </a:p>
                    <a:p>
                      <a:pPr latinLnBrk="1"/>
                      <a:r>
                        <a:rPr lang="en-US" altLang="ko-KR" dirty="0"/>
                        <a:t>Prints: False 3.14</a:t>
                      </a:r>
                      <a:endParaRPr lang="ko-KR" altLang="en-US" dirty="0"/>
                    </a:p>
                  </a:txBody>
                  <a:tcPr/>
                </a:tc>
                <a:extLst>
                  <a:ext uri="{0D108BD9-81ED-4DB2-BD59-A6C34878D82A}">
                    <a16:rowId xmlns:a16="http://schemas.microsoft.com/office/drawing/2014/main" val="656127864"/>
                  </a:ext>
                </a:extLst>
              </a:tr>
            </a:tbl>
          </a:graphicData>
        </a:graphic>
      </p:graphicFrame>
    </p:spTree>
    <p:extLst>
      <p:ext uri="{BB962C8B-B14F-4D97-AF65-F5344CB8AC3E}">
        <p14:creationId xmlns:p14="http://schemas.microsoft.com/office/powerpoint/2010/main" val="3284420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Comments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In programming, you can write </a:t>
            </a:r>
            <a:r>
              <a:rPr lang="en-US" altLang="ko-KR" b="1" dirty="0"/>
              <a:t>brief explanations of codes</a:t>
            </a:r>
            <a:r>
              <a:rPr lang="en-US" altLang="ko-KR" dirty="0"/>
              <a:t>. They are called "</a:t>
            </a:r>
            <a:r>
              <a:rPr lang="en-US" altLang="ko-KR" b="1" dirty="0">
                <a:solidFill>
                  <a:srgbClr val="FF0000"/>
                </a:solidFill>
              </a:rPr>
              <a:t>comments</a:t>
            </a:r>
            <a:r>
              <a:rPr lang="en-US" altLang="ko-KR" dirty="0"/>
              <a:t>". You can write comments by starting with '</a:t>
            </a:r>
            <a:r>
              <a:rPr lang="en-US" altLang="ko-KR" b="1" dirty="0"/>
              <a:t>#</a:t>
            </a:r>
            <a:r>
              <a:rPr lang="en-US" altLang="ko-KR" dirty="0"/>
              <a:t>'.</a:t>
            </a:r>
          </a:p>
          <a:p>
            <a:endParaRPr lang="en-US" altLang="ko-KR" dirty="0"/>
          </a:p>
          <a:p>
            <a:r>
              <a:rPr lang="en-US" altLang="ko-KR" dirty="0"/>
              <a:t>#write anything here…. this line is not executed</a:t>
            </a:r>
          </a:p>
          <a:p>
            <a:endParaRPr lang="en-US" altLang="ko-KR" dirty="0"/>
          </a:p>
          <a:p>
            <a:r>
              <a:rPr lang="en-US" altLang="ko-KR" dirty="0"/>
              <a:t>As I said, comments are just explanations of codes. </a:t>
            </a:r>
            <a:r>
              <a:rPr lang="en-US" altLang="ko-KR" b="1" dirty="0"/>
              <a:t>Therefore, they are not executed</a:t>
            </a:r>
            <a:r>
              <a:rPr lang="en-US" altLang="ko-KR" dirty="0"/>
              <a:t>. </a:t>
            </a:r>
          </a:p>
          <a:p>
            <a:endParaRPr lang="ko-KR" altLang="en-US" dirty="0"/>
          </a:p>
        </p:txBody>
      </p:sp>
      <p:graphicFrame>
        <p:nvGraphicFramePr>
          <p:cNvPr id="4" name="표 4">
            <a:extLst>
              <a:ext uri="{FF2B5EF4-FFF2-40B4-BE49-F238E27FC236}">
                <a16:creationId xmlns:a16="http://schemas.microsoft.com/office/drawing/2014/main" id="{F36AB498-A133-BD77-D8CD-000AEBE98D2E}"/>
              </a:ext>
            </a:extLst>
          </p:cNvPr>
          <p:cNvGraphicFramePr>
            <a:graphicFrameLocks noGrp="1"/>
          </p:cNvGraphicFramePr>
          <p:nvPr>
            <p:extLst>
              <p:ext uri="{D42A27DB-BD31-4B8C-83A1-F6EECF244321}">
                <p14:modId xmlns:p14="http://schemas.microsoft.com/office/powerpoint/2010/main" val="3453567254"/>
              </p:ext>
            </p:extLst>
          </p:nvPr>
        </p:nvGraphicFramePr>
        <p:xfrm>
          <a:off x="998483" y="2622130"/>
          <a:ext cx="7189076" cy="51816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46899">
                <a:tc>
                  <a:txBody>
                    <a:bodyPr/>
                    <a:lstStyle/>
                    <a:p>
                      <a:pPr latinLnBrk="1"/>
                      <a:r>
                        <a:rPr lang="en-US" altLang="ko-KR" dirty="0"/>
                        <a:t># though you write anything in this line</a:t>
                      </a:r>
                    </a:p>
                    <a:p>
                      <a:pPr latinLnBrk="1"/>
                      <a:r>
                        <a:rPr lang="en-US" altLang="ko-KR" dirty="0"/>
                        <a:t># computer does not execute them.</a:t>
                      </a:r>
                      <a:endParaRPr lang="ko-KR" altLang="en-US" dirty="0"/>
                    </a:p>
                  </a:txBody>
                  <a:tcPr/>
                </a:tc>
                <a:tc>
                  <a:txBody>
                    <a:bodyPr/>
                    <a:lstStyle/>
                    <a:p>
                      <a:pPr latinLnBrk="1"/>
                      <a:r>
                        <a:rPr lang="en-US" altLang="ko-KR" dirty="0"/>
                        <a:t>starting with '#', they are comments and are not executed.</a:t>
                      </a:r>
                      <a:endParaRPr lang="ko-KR" altLang="en-US" dirty="0"/>
                    </a:p>
                  </a:txBody>
                  <a:tcPr/>
                </a:tc>
                <a:extLst>
                  <a:ext uri="{0D108BD9-81ED-4DB2-BD59-A6C34878D82A}">
                    <a16:rowId xmlns:a16="http://schemas.microsoft.com/office/drawing/2014/main" val="656127864"/>
                  </a:ext>
                </a:extLst>
              </a:tr>
            </a:tbl>
          </a:graphicData>
        </a:graphic>
      </p:graphicFrame>
    </p:spTree>
    <p:extLst>
      <p:ext uri="{BB962C8B-B14F-4D97-AF65-F5344CB8AC3E}">
        <p14:creationId xmlns:p14="http://schemas.microsoft.com/office/powerpoint/2010/main" val="3685178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Output</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p:txBody>
          <a:bodyPr/>
          <a:lstStyle/>
          <a:p>
            <a:r>
              <a:rPr lang="en-US" altLang="ko-KR" dirty="0"/>
              <a:t>This is how to print sentences</a:t>
            </a:r>
          </a:p>
          <a:p>
            <a:r>
              <a:rPr lang="en-US" altLang="ko-KR" dirty="0"/>
              <a:t>The print() function prints the value or data</a:t>
            </a:r>
          </a:p>
          <a:p>
            <a:r>
              <a:rPr lang="en-US" altLang="ko-KR" dirty="0"/>
              <a:t>This function prints the input data in order, with blank spaces to divide each others</a:t>
            </a:r>
          </a:p>
          <a:p>
            <a:endParaRPr lang="en-US" altLang="ko-KR" dirty="0"/>
          </a:p>
          <a:p>
            <a:endParaRPr lang="ko-KR" altLang="en-US" dirty="0"/>
          </a:p>
        </p:txBody>
      </p:sp>
      <p:graphicFrame>
        <p:nvGraphicFramePr>
          <p:cNvPr id="4" name="표 4">
            <a:extLst>
              <a:ext uri="{FF2B5EF4-FFF2-40B4-BE49-F238E27FC236}">
                <a16:creationId xmlns:a16="http://schemas.microsoft.com/office/drawing/2014/main" id="{DC18EB65-41BB-E753-B1AF-D2954C401D57}"/>
              </a:ext>
            </a:extLst>
          </p:cNvPr>
          <p:cNvGraphicFramePr>
            <a:graphicFrameLocks noGrp="1"/>
          </p:cNvGraphicFramePr>
          <p:nvPr/>
        </p:nvGraphicFramePr>
        <p:xfrm>
          <a:off x="841877" y="1926490"/>
          <a:ext cx="6096000" cy="731520"/>
        </p:xfrm>
        <a:graphic>
          <a:graphicData uri="http://schemas.openxmlformats.org/drawingml/2006/table">
            <a:tbl>
              <a:tblPr firstRow="1" bandRow="1">
                <a:tableStyleId>{0324179D-5A76-4B28-A430-DBD8E55DE50D}</a:tableStyleId>
              </a:tblPr>
              <a:tblGrid>
                <a:gridCol w="3048000">
                  <a:extLst>
                    <a:ext uri="{9D8B030D-6E8A-4147-A177-3AD203B41FA5}">
                      <a16:colId xmlns:a16="http://schemas.microsoft.com/office/drawing/2014/main" val="4260787866"/>
                    </a:ext>
                  </a:extLst>
                </a:gridCol>
                <a:gridCol w="3048000">
                  <a:extLst>
                    <a:ext uri="{9D8B030D-6E8A-4147-A177-3AD203B41FA5}">
                      <a16:colId xmlns:a16="http://schemas.microsoft.com/office/drawing/2014/main" val="3336176402"/>
                    </a:ext>
                  </a:extLst>
                </a:gridCol>
              </a:tblGrid>
              <a:tr h="370840">
                <a:tc>
                  <a:txBody>
                    <a:bodyPr/>
                    <a:lstStyle/>
                    <a:p>
                      <a:pPr latinLnBrk="1"/>
                      <a:r>
                        <a:rPr lang="en-US" altLang="ko-KR" dirty="0"/>
                        <a:t>print(“Hello, World”)</a:t>
                      </a:r>
                    </a:p>
                    <a:p>
                      <a:pPr latinLnBrk="1"/>
                      <a:r>
                        <a:rPr lang="en-US" altLang="ko-KR" dirty="0"/>
                        <a:t>print(1, 2, 3)</a:t>
                      </a:r>
                      <a:endParaRPr lang="ko-KR" altLang="en-US" dirty="0"/>
                    </a:p>
                  </a:txBody>
                  <a:tcPr/>
                </a:tc>
                <a:tc>
                  <a:txBody>
                    <a:bodyPr/>
                    <a:lstStyle/>
                    <a:p>
                      <a:pPr latinLnBrk="1"/>
                      <a:r>
                        <a:rPr lang="en-US" altLang="ko-KR" dirty="0"/>
                        <a:t>This line is to print “Hello, World”</a:t>
                      </a:r>
                    </a:p>
                    <a:p>
                      <a:pPr latinLnBrk="1"/>
                      <a:r>
                        <a:rPr lang="en-US" altLang="ko-KR" dirty="0"/>
                        <a:t>This line prints 1 2 3 in order with blank spaces between.</a:t>
                      </a:r>
                      <a:endParaRPr lang="ko-KR" altLang="en-US" dirty="0"/>
                    </a:p>
                  </a:txBody>
                  <a:tcPr/>
                </a:tc>
                <a:extLst>
                  <a:ext uri="{0D108BD9-81ED-4DB2-BD59-A6C34878D82A}">
                    <a16:rowId xmlns:a16="http://schemas.microsoft.com/office/drawing/2014/main" val="1992966957"/>
                  </a:ext>
                </a:extLst>
              </a:tr>
            </a:tbl>
          </a:graphicData>
        </a:graphic>
      </p:graphicFrame>
    </p:spTree>
    <p:extLst>
      <p:ext uri="{BB962C8B-B14F-4D97-AF65-F5344CB8AC3E}">
        <p14:creationId xmlns:p14="http://schemas.microsoft.com/office/powerpoint/2010/main" val="3056914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00" y="1426286"/>
            <a:ext cx="7738200" cy="1514600"/>
          </a:xfrm>
        </p:spPr>
        <p:txBody>
          <a:bodyPr/>
          <a:lstStyle/>
          <a:p>
            <a:r>
              <a:rPr lang="en-US" altLang="ko-KR" sz="3200" b="1" dirty="0"/>
              <a:t>print a triangle:</a:t>
            </a:r>
          </a:p>
          <a:p>
            <a:r>
              <a:rPr lang="en-US" altLang="ko-KR" sz="3200" b="1" dirty="0"/>
              <a:t>*</a:t>
            </a:r>
          </a:p>
          <a:p>
            <a:r>
              <a:rPr lang="en-US" altLang="ko-KR" sz="3200" b="1" dirty="0"/>
              <a:t>**</a:t>
            </a:r>
          </a:p>
          <a:p>
            <a:r>
              <a:rPr lang="en-US" altLang="ko-KR" sz="3200" b="1" dirty="0"/>
              <a:t>***</a:t>
            </a:r>
          </a:p>
          <a:p>
            <a:r>
              <a:rPr lang="en-US" altLang="ko-KR" sz="3200" b="1" dirty="0"/>
              <a:t>****</a:t>
            </a:r>
          </a:p>
          <a:p>
            <a:r>
              <a:rPr lang="en-US" altLang="ko-KR" sz="3200" b="1" dirty="0"/>
              <a:t>*****</a:t>
            </a:r>
          </a:p>
        </p:txBody>
      </p:sp>
      <p:sp>
        <p:nvSpPr>
          <p:cNvPr id="5" name="TextBox 4">
            <a:extLst>
              <a:ext uri="{FF2B5EF4-FFF2-40B4-BE49-F238E27FC236}">
                <a16:creationId xmlns:a16="http://schemas.microsoft.com/office/drawing/2014/main" id="{4A073A1D-5630-C6F1-04B2-38B6D2172349}"/>
              </a:ext>
            </a:extLst>
          </p:cNvPr>
          <p:cNvSpPr txBox="1"/>
          <p:nvPr/>
        </p:nvSpPr>
        <p:spPr>
          <a:xfrm>
            <a:off x="5532581" y="4247293"/>
            <a:ext cx="3611419" cy="307777"/>
          </a:xfrm>
          <a:prstGeom prst="rect">
            <a:avLst/>
          </a:prstGeom>
          <a:noFill/>
        </p:spPr>
        <p:txBody>
          <a:bodyPr wrap="square" rtlCol="0">
            <a:spAutoFit/>
          </a:bodyPr>
          <a:lstStyle/>
          <a:p>
            <a:r>
              <a:rPr lang="en-US" altLang="ko-KR" dirty="0">
                <a:solidFill>
                  <a:schemeClr val="accent1"/>
                </a:solidFill>
              </a:rPr>
              <a:t>use </a:t>
            </a:r>
            <a:r>
              <a:rPr lang="en-US" altLang="ko-KR" b="1" i="1" dirty="0">
                <a:solidFill>
                  <a:schemeClr val="accent1"/>
                </a:solidFill>
              </a:rPr>
              <a:t>print()</a:t>
            </a:r>
            <a:r>
              <a:rPr lang="en-US" altLang="ko-KR" dirty="0">
                <a:solidFill>
                  <a:schemeClr val="accent1"/>
                </a:solidFill>
              </a:rPr>
              <a:t> !!!</a:t>
            </a:r>
            <a:endParaRPr lang="ko-KR" altLang="en-US" dirty="0">
              <a:solidFill>
                <a:schemeClr val="accent1"/>
              </a:solidFill>
            </a:endParaRPr>
          </a:p>
        </p:txBody>
      </p:sp>
      <p:sp>
        <p:nvSpPr>
          <p:cNvPr id="6" name="직사각형 5">
            <a:extLst>
              <a:ext uri="{FF2B5EF4-FFF2-40B4-BE49-F238E27FC236}">
                <a16:creationId xmlns:a16="http://schemas.microsoft.com/office/drawing/2014/main" id="{82BC264A-79EE-02D5-D4CF-6EA01D4E5A45}"/>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ownload Penguin Bird Cartoon Royalty-Free Vector Graphic - Pixabay">
            <a:extLst>
              <a:ext uri="{FF2B5EF4-FFF2-40B4-BE49-F238E27FC236}">
                <a16:creationId xmlns:a16="http://schemas.microsoft.com/office/drawing/2014/main" id="{DC139ED6-2BE9-7C7C-92BE-8AD251C9B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4BF65A-8EF7-D081-11A4-0F0404ABE973}"/>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spTree>
    <p:extLst>
      <p:ext uri="{BB962C8B-B14F-4D97-AF65-F5344CB8AC3E}">
        <p14:creationId xmlns:p14="http://schemas.microsoft.com/office/powerpoint/2010/main" val="898200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5" name="그림 4">
            <a:extLst>
              <a:ext uri="{FF2B5EF4-FFF2-40B4-BE49-F238E27FC236}">
                <a16:creationId xmlns:a16="http://schemas.microsoft.com/office/drawing/2014/main" id="{C03369B4-13E8-459D-FD3F-E05DD74CE9DE}"/>
              </a:ext>
            </a:extLst>
          </p:cNvPr>
          <p:cNvPicPr>
            <a:picLocks noChangeAspect="1"/>
          </p:cNvPicPr>
          <p:nvPr/>
        </p:nvPicPr>
        <p:blipFill>
          <a:blip r:embed="rId3"/>
          <a:stretch>
            <a:fillRect/>
          </a:stretch>
        </p:blipFill>
        <p:spPr>
          <a:xfrm>
            <a:off x="3479744" y="1876389"/>
            <a:ext cx="2184512" cy="1390721"/>
          </a:xfrm>
          <a:prstGeom prst="rect">
            <a:avLst/>
          </a:prstGeom>
        </p:spPr>
      </p:pic>
    </p:spTree>
    <p:extLst>
      <p:ext uri="{BB962C8B-B14F-4D97-AF65-F5344CB8AC3E}">
        <p14:creationId xmlns:p14="http://schemas.microsoft.com/office/powerpoint/2010/main" val="811496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Input</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In café, staffs get your order. In this example, a staff is a computer, and a customer is a user.</a:t>
            </a:r>
            <a:endParaRPr lang="ko-KR" altLang="en-US" dirty="0"/>
          </a:p>
        </p:txBody>
      </p:sp>
      <p:pic>
        <p:nvPicPr>
          <p:cNvPr id="7170" name="Picture 2" descr="Barista, cafe, employee, restaurant, staff icon - Download on Iconfinder">
            <a:extLst>
              <a:ext uri="{FF2B5EF4-FFF2-40B4-BE49-F238E27FC236}">
                <a16:creationId xmlns:a16="http://schemas.microsoft.com/office/drawing/2014/main" id="{F8022995-FFCD-64DA-C921-33E819392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856" y="189735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73493D-6220-D842-111B-C47CD3831FE6}"/>
              </a:ext>
            </a:extLst>
          </p:cNvPr>
          <p:cNvSpPr txBox="1"/>
          <p:nvPr/>
        </p:nvSpPr>
        <p:spPr>
          <a:xfrm>
            <a:off x="1948872" y="4086350"/>
            <a:ext cx="1297709" cy="353943"/>
          </a:xfrm>
          <a:prstGeom prst="rect">
            <a:avLst/>
          </a:prstGeom>
          <a:noFill/>
        </p:spPr>
        <p:txBody>
          <a:bodyPr wrap="square" rtlCol="0">
            <a:spAutoFit/>
          </a:bodyPr>
          <a:lstStyle/>
          <a:p>
            <a:r>
              <a:rPr lang="en-US" altLang="ko-KR" sz="1700" dirty="0">
                <a:solidFill>
                  <a:schemeClr val="accent1"/>
                </a:solidFill>
              </a:rPr>
              <a:t>a staff</a:t>
            </a:r>
            <a:endParaRPr lang="ko-KR" altLang="en-US" sz="1700" dirty="0">
              <a:solidFill>
                <a:schemeClr val="accent1"/>
              </a:solidFill>
            </a:endParaRPr>
          </a:p>
        </p:txBody>
      </p:sp>
      <p:pic>
        <p:nvPicPr>
          <p:cNvPr id="7174" name="Picture 6" descr="Cartoon Images of People: Hilarious, Heartwarming, and Everything in Between">
            <a:extLst>
              <a:ext uri="{FF2B5EF4-FFF2-40B4-BE49-F238E27FC236}">
                <a16:creationId xmlns:a16="http://schemas.microsoft.com/office/drawing/2014/main" id="{9EC6D585-8F8E-FC19-5A65-C3074EC96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477" y="1476429"/>
            <a:ext cx="2616632" cy="29638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143CA1-320F-E5A1-688B-984ED0E8BA68}"/>
              </a:ext>
            </a:extLst>
          </p:cNvPr>
          <p:cNvSpPr txBox="1"/>
          <p:nvPr/>
        </p:nvSpPr>
        <p:spPr>
          <a:xfrm>
            <a:off x="6442364" y="4263321"/>
            <a:ext cx="1505527" cy="353943"/>
          </a:xfrm>
          <a:prstGeom prst="rect">
            <a:avLst/>
          </a:prstGeom>
          <a:noFill/>
        </p:spPr>
        <p:txBody>
          <a:bodyPr wrap="square" rtlCol="0">
            <a:spAutoFit/>
          </a:bodyPr>
          <a:lstStyle/>
          <a:p>
            <a:r>
              <a:rPr lang="en-US" altLang="ko-KR" sz="1700" dirty="0">
                <a:solidFill>
                  <a:schemeClr val="accent1"/>
                </a:solidFill>
              </a:rPr>
              <a:t>a customer</a:t>
            </a:r>
            <a:endParaRPr lang="ko-KR" altLang="en-US" sz="1700" dirty="0">
              <a:solidFill>
                <a:schemeClr val="accent1"/>
              </a:solidFill>
            </a:endParaRPr>
          </a:p>
        </p:txBody>
      </p:sp>
      <p:sp>
        <p:nvSpPr>
          <p:cNvPr id="7" name="TextBox 6">
            <a:extLst>
              <a:ext uri="{FF2B5EF4-FFF2-40B4-BE49-F238E27FC236}">
                <a16:creationId xmlns:a16="http://schemas.microsoft.com/office/drawing/2014/main" id="{4EA0C4F9-812E-ED97-FDD6-A5F172C64BE8}"/>
              </a:ext>
            </a:extLst>
          </p:cNvPr>
          <p:cNvSpPr txBox="1"/>
          <p:nvPr/>
        </p:nvSpPr>
        <p:spPr>
          <a:xfrm>
            <a:off x="3083647" y="1539194"/>
            <a:ext cx="1488353" cy="615553"/>
          </a:xfrm>
          <a:prstGeom prst="rect">
            <a:avLst/>
          </a:prstGeom>
          <a:noFill/>
        </p:spPr>
        <p:txBody>
          <a:bodyPr wrap="square" rtlCol="0">
            <a:spAutoFit/>
          </a:bodyPr>
          <a:lstStyle/>
          <a:p>
            <a:r>
              <a:rPr lang="en-US" altLang="ko-KR" sz="1700" dirty="0">
                <a:solidFill>
                  <a:schemeClr val="accent1"/>
                </a:solidFill>
              </a:rPr>
              <a:t>Can I get your order?</a:t>
            </a:r>
            <a:endParaRPr lang="ko-KR" altLang="en-US" sz="1700" dirty="0">
              <a:solidFill>
                <a:schemeClr val="accent1"/>
              </a:solidFill>
            </a:endParaRPr>
          </a:p>
        </p:txBody>
      </p:sp>
      <p:sp>
        <p:nvSpPr>
          <p:cNvPr id="8" name="TextBox 7">
            <a:extLst>
              <a:ext uri="{FF2B5EF4-FFF2-40B4-BE49-F238E27FC236}">
                <a16:creationId xmlns:a16="http://schemas.microsoft.com/office/drawing/2014/main" id="{0A952DB4-F397-EA7B-9A4A-BA40A94B73B3}"/>
              </a:ext>
            </a:extLst>
          </p:cNvPr>
          <p:cNvSpPr txBox="1"/>
          <p:nvPr/>
        </p:nvSpPr>
        <p:spPr>
          <a:xfrm>
            <a:off x="4467383" y="2438241"/>
            <a:ext cx="2040055" cy="615553"/>
          </a:xfrm>
          <a:prstGeom prst="rect">
            <a:avLst/>
          </a:prstGeom>
          <a:noFill/>
        </p:spPr>
        <p:txBody>
          <a:bodyPr wrap="square" rtlCol="0">
            <a:spAutoFit/>
          </a:bodyPr>
          <a:lstStyle/>
          <a:p>
            <a:r>
              <a:rPr lang="en-US" altLang="ko-KR" sz="1700" dirty="0">
                <a:solidFill>
                  <a:schemeClr val="accent1"/>
                </a:solidFill>
              </a:rPr>
              <a:t>Oh, yeah. One cappuccino </a:t>
            </a:r>
            <a:r>
              <a:rPr lang="en-US" altLang="ko-KR" sz="1700" dirty="0" err="1">
                <a:solidFill>
                  <a:schemeClr val="accent1"/>
                </a:solidFill>
              </a:rPr>
              <a:t>plz</a:t>
            </a:r>
            <a:r>
              <a:rPr lang="en-US" altLang="ko-KR" sz="1700" dirty="0">
                <a:solidFill>
                  <a:schemeClr val="accent1"/>
                </a:solidFill>
              </a:rPr>
              <a:t>.</a:t>
            </a:r>
            <a:endParaRPr lang="ko-KR" altLang="en-US" sz="1700" dirty="0">
              <a:solidFill>
                <a:schemeClr val="accent1"/>
              </a:solidFill>
            </a:endParaRPr>
          </a:p>
        </p:txBody>
      </p:sp>
      <p:sp>
        <p:nvSpPr>
          <p:cNvPr id="9" name="TextBox 8">
            <a:extLst>
              <a:ext uri="{FF2B5EF4-FFF2-40B4-BE49-F238E27FC236}">
                <a16:creationId xmlns:a16="http://schemas.microsoft.com/office/drawing/2014/main" id="{B5C81070-CAC8-5449-88C6-4B8F3FBF1739}"/>
              </a:ext>
            </a:extLst>
          </p:cNvPr>
          <p:cNvSpPr txBox="1"/>
          <p:nvPr/>
        </p:nvSpPr>
        <p:spPr>
          <a:xfrm>
            <a:off x="3449781" y="3634509"/>
            <a:ext cx="1833563" cy="353943"/>
          </a:xfrm>
          <a:prstGeom prst="rect">
            <a:avLst/>
          </a:prstGeom>
          <a:noFill/>
        </p:spPr>
        <p:txBody>
          <a:bodyPr wrap="square" rtlCol="0">
            <a:spAutoFit/>
          </a:bodyPr>
          <a:lstStyle/>
          <a:p>
            <a:r>
              <a:rPr lang="en-US" altLang="ko-KR" sz="1700" dirty="0">
                <a:solidFill>
                  <a:schemeClr val="accent1"/>
                </a:solidFill>
              </a:rPr>
              <a:t>It's 30,000 LAK</a:t>
            </a:r>
            <a:endParaRPr lang="ko-KR" altLang="en-US" sz="1700" dirty="0">
              <a:solidFill>
                <a:schemeClr val="accent1"/>
              </a:solidFill>
            </a:endParaRPr>
          </a:p>
        </p:txBody>
      </p:sp>
    </p:spTree>
    <p:extLst>
      <p:ext uri="{BB962C8B-B14F-4D97-AF65-F5344CB8AC3E}">
        <p14:creationId xmlns:p14="http://schemas.microsoft.com/office/powerpoint/2010/main" val="3134302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Input</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Here, data( one cappuccino ) in the red box is </a:t>
            </a:r>
            <a:r>
              <a:rPr lang="en-US" altLang="ko-KR" b="1" dirty="0"/>
              <a:t>user-entered data</a:t>
            </a:r>
            <a:r>
              <a:rPr lang="en-US" altLang="ko-KR" dirty="0"/>
              <a:t>.</a:t>
            </a:r>
            <a:endParaRPr lang="ko-KR" altLang="en-US" dirty="0"/>
          </a:p>
        </p:txBody>
      </p:sp>
      <p:pic>
        <p:nvPicPr>
          <p:cNvPr id="7170" name="Picture 2" descr="Barista, cafe, employee, restaurant, staff icon - Download on Iconfinder">
            <a:extLst>
              <a:ext uri="{FF2B5EF4-FFF2-40B4-BE49-F238E27FC236}">
                <a16:creationId xmlns:a16="http://schemas.microsoft.com/office/drawing/2014/main" id="{F8022995-FFCD-64DA-C921-33E819392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856" y="189735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73493D-6220-D842-111B-C47CD3831FE6}"/>
              </a:ext>
            </a:extLst>
          </p:cNvPr>
          <p:cNvSpPr txBox="1"/>
          <p:nvPr/>
        </p:nvSpPr>
        <p:spPr>
          <a:xfrm>
            <a:off x="1948872" y="4086350"/>
            <a:ext cx="1297709" cy="353943"/>
          </a:xfrm>
          <a:prstGeom prst="rect">
            <a:avLst/>
          </a:prstGeom>
          <a:noFill/>
        </p:spPr>
        <p:txBody>
          <a:bodyPr wrap="square" rtlCol="0">
            <a:spAutoFit/>
          </a:bodyPr>
          <a:lstStyle/>
          <a:p>
            <a:r>
              <a:rPr lang="en-US" altLang="ko-KR" sz="1700" dirty="0">
                <a:solidFill>
                  <a:schemeClr val="accent1"/>
                </a:solidFill>
              </a:rPr>
              <a:t>a staff</a:t>
            </a:r>
            <a:endParaRPr lang="ko-KR" altLang="en-US" sz="1700" dirty="0">
              <a:solidFill>
                <a:schemeClr val="accent1"/>
              </a:solidFill>
            </a:endParaRPr>
          </a:p>
        </p:txBody>
      </p:sp>
      <p:pic>
        <p:nvPicPr>
          <p:cNvPr id="7174" name="Picture 6" descr="Cartoon Images of People: Hilarious, Heartwarming, and Everything in Between">
            <a:extLst>
              <a:ext uri="{FF2B5EF4-FFF2-40B4-BE49-F238E27FC236}">
                <a16:creationId xmlns:a16="http://schemas.microsoft.com/office/drawing/2014/main" id="{9EC6D585-8F8E-FC19-5A65-C3074EC96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967" y="1476429"/>
            <a:ext cx="2616632" cy="29638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143CA1-320F-E5A1-688B-984ED0E8BA68}"/>
              </a:ext>
            </a:extLst>
          </p:cNvPr>
          <p:cNvSpPr txBox="1"/>
          <p:nvPr/>
        </p:nvSpPr>
        <p:spPr>
          <a:xfrm>
            <a:off x="6442364" y="4263321"/>
            <a:ext cx="1505527" cy="353943"/>
          </a:xfrm>
          <a:prstGeom prst="rect">
            <a:avLst/>
          </a:prstGeom>
          <a:noFill/>
        </p:spPr>
        <p:txBody>
          <a:bodyPr wrap="square" rtlCol="0">
            <a:spAutoFit/>
          </a:bodyPr>
          <a:lstStyle/>
          <a:p>
            <a:r>
              <a:rPr lang="en-US" altLang="ko-KR" sz="1700" dirty="0">
                <a:solidFill>
                  <a:schemeClr val="accent1"/>
                </a:solidFill>
              </a:rPr>
              <a:t>a customer</a:t>
            </a:r>
            <a:endParaRPr lang="ko-KR" altLang="en-US" sz="1700" dirty="0">
              <a:solidFill>
                <a:schemeClr val="accent1"/>
              </a:solidFill>
            </a:endParaRPr>
          </a:p>
        </p:txBody>
      </p:sp>
      <p:sp>
        <p:nvSpPr>
          <p:cNvPr id="7" name="TextBox 6">
            <a:extLst>
              <a:ext uri="{FF2B5EF4-FFF2-40B4-BE49-F238E27FC236}">
                <a16:creationId xmlns:a16="http://schemas.microsoft.com/office/drawing/2014/main" id="{4EA0C4F9-812E-ED97-FDD6-A5F172C64BE8}"/>
              </a:ext>
            </a:extLst>
          </p:cNvPr>
          <p:cNvSpPr txBox="1"/>
          <p:nvPr/>
        </p:nvSpPr>
        <p:spPr>
          <a:xfrm>
            <a:off x="3083647" y="1539194"/>
            <a:ext cx="1488353" cy="615553"/>
          </a:xfrm>
          <a:prstGeom prst="rect">
            <a:avLst/>
          </a:prstGeom>
          <a:noFill/>
        </p:spPr>
        <p:txBody>
          <a:bodyPr wrap="square" rtlCol="0">
            <a:spAutoFit/>
          </a:bodyPr>
          <a:lstStyle/>
          <a:p>
            <a:r>
              <a:rPr lang="en-US" altLang="ko-KR" sz="1700" dirty="0">
                <a:solidFill>
                  <a:schemeClr val="accent1"/>
                </a:solidFill>
              </a:rPr>
              <a:t>Can I get your order?</a:t>
            </a:r>
            <a:endParaRPr lang="ko-KR" altLang="en-US" sz="1700" dirty="0">
              <a:solidFill>
                <a:schemeClr val="accent1"/>
              </a:solidFill>
            </a:endParaRPr>
          </a:p>
        </p:txBody>
      </p:sp>
      <p:sp>
        <p:nvSpPr>
          <p:cNvPr id="8" name="TextBox 7">
            <a:extLst>
              <a:ext uri="{FF2B5EF4-FFF2-40B4-BE49-F238E27FC236}">
                <a16:creationId xmlns:a16="http://schemas.microsoft.com/office/drawing/2014/main" id="{0A952DB4-F397-EA7B-9A4A-BA40A94B73B3}"/>
              </a:ext>
            </a:extLst>
          </p:cNvPr>
          <p:cNvSpPr txBox="1"/>
          <p:nvPr/>
        </p:nvSpPr>
        <p:spPr>
          <a:xfrm>
            <a:off x="4467383" y="2438241"/>
            <a:ext cx="2040055" cy="615553"/>
          </a:xfrm>
          <a:prstGeom prst="rect">
            <a:avLst/>
          </a:prstGeom>
          <a:noFill/>
        </p:spPr>
        <p:txBody>
          <a:bodyPr wrap="square" rtlCol="0">
            <a:spAutoFit/>
          </a:bodyPr>
          <a:lstStyle/>
          <a:p>
            <a:r>
              <a:rPr lang="en-US" altLang="ko-KR" sz="1700" dirty="0">
                <a:solidFill>
                  <a:schemeClr val="accent1"/>
                </a:solidFill>
              </a:rPr>
              <a:t>Oh, yeah. </a:t>
            </a:r>
            <a:r>
              <a:rPr lang="en-US" altLang="ko-KR" sz="1700" b="1" dirty="0">
                <a:solidFill>
                  <a:schemeClr val="accent1"/>
                </a:solidFill>
              </a:rPr>
              <a:t>One cappuccino </a:t>
            </a:r>
            <a:r>
              <a:rPr lang="en-US" altLang="ko-KR" sz="1700" dirty="0" err="1">
                <a:solidFill>
                  <a:schemeClr val="accent1"/>
                </a:solidFill>
              </a:rPr>
              <a:t>plz</a:t>
            </a:r>
            <a:r>
              <a:rPr lang="en-US" altLang="ko-KR" sz="1700" dirty="0">
                <a:solidFill>
                  <a:schemeClr val="accent1"/>
                </a:solidFill>
              </a:rPr>
              <a:t>.</a:t>
            </a:r>
            <a:endParaRPr lang="ko-KR" altLang="en-US" sz="1700" dirty="0">
              <a:solidFill>
                <a:schemeClr val="accent1"/>
              </a:solidFill>
            </a:endParaRPr>
          </a:p>
        </p:txBody>
      </p:sp>
      <p:sp>
        <p:nvSpPr>
          <p:cNvPr id="9" name="TextBox 8">
            <a:extLst>
              <a:ext uri="{FF2B5EF4-FFF2-40B4-BE49-F238E27FC236}">
                <a16:creationId xmlns:a16="http://schemas.microsoft.com/office/drawing/2014/main" id="{B5C81070-CAC8-5449-88C6-4B8F3FBF1739}"/>
              </a:ext>
            </a:extLst>
          </p:cNvPr>
          <p:cNvSpPr txBox="1"/>
          <p:nvPr/>
        </p:nvSpPr>
        <p:spPr>
          <a:xfrm>
            <a:off x="3449781" y="3634509"/>
            <a:ext cx="1833563" cy="353943"/>
          </a:xfrm>
          <a:prstGeom prst="rect">
            <a:avLst/>
          </a:prstGeom>
          <a:noFill/>
        </p:spPr>
        <p:txBody>
          <a:bodyPr wrap="square" rtlCol="0">
            <a:spAutoFit/>
          </a:bodyPr>
          <a:lstStyle/>
          <a:p>
            <a:r>
              <a:rPr lang="en-US" altLang="ko-KR" sz="1700" dirty="0">
                <a:solidFill>
                  <a:schemeClr val="accent1"/>
                </a:solidFill>
              </a:rPr>
              <a:t>It's 30,000 LAK</a:t>
            </a:r>
            <a:endParaRPr lang="ko-KR" altLang="en-US" sz="1700" dirty="0">
              <a:solidFill>
                <a:schemeClr val="accent1"/>
              </a:solidFill>
            </a:endParaRPr>
          </a:p>
        </p:txBody>
      </p:sp>
      <p:sp>
        <p:nvSpPr>
          <p:cNvPr id="4" name="직사각형 3">
            <a:extLst>
              <a:ext uri="{FF2B5EF4-FFF2-40B4-BE49-F238E27FC236}">
                <a16:creationId xmlns:a16="http://schemas.microsoft.com/office/drawing/2014/main" id="{49B2C5A4-FF26-3B38-B663-E11265F8B35C}"/>
              </a:ext>
            </a:extLst>
          </p:cNvPr>
          <p:cNvSpPr/>
          <p:nvPr/>
        </p:nvSpPr>
        <p:spPr>
          <a:xfrm>
            <a:off x="4467383" y="2438241"/>
            <a:ext cx="1610144" cy="6513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E02BD6A-DF9A-2A58-D962-3C01829A2B02}"/>
              </a:ext>
            </a:extLst>
          </p:cNvPr>
          <p:cNvSpPr txBox="1"/>
          <p:nvPr/>
        </p:nvSpPr>
        <p:spPr>
          <a:xfrm>
            <a:off x="4430295" y="3065281"/>
            <a:ext cx="1610144" cy="307777"/>
          </a:xfrm>
          <a:prstGeom prst="rect">
            <a:avLst/>
          </a:prstGeom>
          <a:noFill/>
        </p:spPr>
        <p:txBody>
          <a:bodyPr wrap="square" rtlCol="0">
            <a:spAutoFit/>
          </a:bodyPr>
          <a:lstStyle/>
          <a:p>
            <a:r>
              <a:rPr lang="en-US" altLang="ko-KR" dirty="0">
                <a:solidFill>
                  <a:srgbClr val="FF0000"/>
                </a:solidFill>
              </a:rPr>
              <a:t>user-entered data</a:t>
            </a:r>
            <a:endParaRPr lang="ko-KR" altLang="en-US" dirty="0">
              <a:solidFill>
                <a:srgbClr val="FF0000"/>
              </a:solidFill>
            </a:endParaRPr>
          </a:p>
        </p:txBody>
      </p:sp>
    </p:spTree>
    <p:extLst>
      <p:ext uri="{BB962C8B-B14F-4D97-AF65-F5344CB8AC3E}">
        <p14:creationId xmlns:p14="http://schemas.microsoft.com/office/powerpoint/2010/main" val="3539852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Input</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To receive user-entered data, we use </a:t>
            </a:r>
            <a:r>
              <a:rPr lang="en-US" altLang="ko-KR" b="1" dirty="0"/>
              <a:t>input()</a:t>
            </a:r>
            <a:r>
              <a:rPr lang="en-US" altLang="ko-KR" dirty="0"/>
              <a:t> function.</a:t>
            </a:r>
          </a:p>
          <a:p>
            <a:r>
              <a:rPr lang="en-US" altLang="ko-KR" b="1" dirty="0"/>
              <a:t>input()</a:t>
            </a:r>
            <a:r>
              <a:rPr lang="en-US" altLang="ko-KR" dirty="0"/>
              <a:t> function always stores </a:t>
            </a:r>
            <a:r>
              <a:rPr lang="en-US" altLang="ko-KR" b="1" dirty="0">
                <a:solidFill>
                  <a:srgbClr val="FF0000"/>
                </a:solidFill>
              </a:rPr>
              <a:t>string</a:t>
            </a:r>
            <a:r>
              <a:rPr lang="en-US" altLang="ko-KR" dirty="0"/>
              <a:t> data type.</a:t>
            </a:r>
            <a:endParaRPr lang="ko-KR" altLang="en-US" dirty="0"/>
          </a:p>
        </p:txBody>
      </p:sp>
      <p:graphicFrame>
        <p:nvGraphicFramePr>
          <p:cNvPr id="10" name="표 10">
            <a:extLst>
              <a:ext uri="{FF2B5EF4-FFF2-40B4-BE49-F238E27FC236}">
                <a16:creationId xmlns:a16="http://schemas.microsoft.com/office/drawing/2014/main" id="{DA0C446B-A910-06DA-7997-8EB9DF4406F5}"/>
              </a:ext>
            </a:extLst>
          </p:cNvPr>
          <p:cNvGraphicFramePr>
            <a:graphicFrameLocks noGrp="1"/>
          </p:cNvGraphicFramePr>
          <p:nvPr>
            <p:extLst>
              <p:ext uri="{D42A27DB-BD31-4B8C-83A1-F6EECF244321}">
                <p14:modId xmlns:p14="http://schemas.microsoft.com/office/powerpoint/2010/main" val="2167863031"/>
              </p:ext>
            </p:extLst>
          </p:nvPr>
        </p:nvGraphicFramePr>
        <p:xfrm>
          <a:off x="1560945" y="2386330"/>
          <a:ext cx="6096000" cy="1102360"/>
        </p:xfrm>
        <a:graphic>
          <a:graphicData uri="http://schemas.openxmlformats.org/drawingml/2006/table">
            <a:tbl>
              <a:tblPr firstRow="1" bandRow="1">
                <a:tableStyleId>{0324179D-5A76-4B28-A430-DBD8E55DE50D}</a:tableStyleId>
              </a:tblPr>
              <a:tblGrid>
                <a:gridCol w="3048000">
                  <a:extLst>
                    <a:ext uri="{9D8B030D-6E8A-4147-A177-3AD203B41FA5}">
                      <a16:colId xmlns:a16="http://schemas.microsoft.com/office/drawing/2014/main" val="2236487270"/>
                    </a:ext>
                  </a:extLst>
                </a:gridCol>
                <a:gridCol w="3048000">
                  <a:extLst>
                    <a:ext uri="{9D8B030D-6E8A-4147-A177-3AD203B41FA5}">
                      <a16:colId xmlns:a16="http://schemas.microsoft.com/office/drawing/2014/main" val="3970247017"/>
                    </a:ext>
                  </a:extLst>
                </a:gridCol>
              </a:tblGrid>
              <a:tr h="370840">
                <a:tc>
                  <a:txBody>
                    <a:bodyPr/>
                    <a:lstStyle/>
                    <a:p>
                      <a:pPr latinLnBrk="1"/>
                      <a:r>
                        <a:rPr lang="en-US" altLang="ko-KR" dirty="0"/>
                        <a:t>order = input()</a:t>
                      </a:r>
                      <a:endParaRPr lang="ko-KR" altLang="en-US" dirty="0"/>
                    </a:p>
                  </a:txBody>
                  <a:tcPr/>
                </a:tc>
                <a:tc>
                  <a:txBody>
                    <a:bodyPr/>
                    <a:lstStyle/>
                    <a:p>
                      <a:pPr latinLnBrk="1"/>
                      <a:r>
                        <a:rPr lang="en-US" altLang="ko-KR" dirty="0"/>
                        <a:t>receives user-entered data and stores it in variable 'order' as string data type.</a:t>
                      </a:r>
                      <a:endParaRPr lang="ko-KR" altLang="en-US" dirty="0"/>
                    </a:p>
                  </a:txBody>
                  <a:tcPr/>
                </a:tc>
                <a:extLst>
                  <a:ext uri="{0D108BD9-81ED-4DB2-BD59-A6C34878D82A}">
                    <a16:rowId xmlns:a16="http://schemas.microsoft.com/office/drawing/2014/main" val="453922376"/>
                  </a:ext>
                </a:extLst>
              </a:tr>
              <a:tr h="370840">
                <a:tc>
                  <a:txBody>
                    <a:bodyPr/>
                    <a:lstStyle/>
                    <a:p>
                      <a:pPr latinLnBrk="1"/>
                      <a:r>
                        <a:rPr lang="en-US" altLang="ko-KR" dirty="0"/>
                        <a:t>print(type(order))</a:t>
                      </a:r>
                      <a:endParaRPr lang="ko-KR" altLang="en-US" dirty="0"/>
                    </a:p>
                  </a:txBody>
                  <a:tcPr/>
                </a:tc>
                <a:tc>
                  <a:txBody>
                    <a:bodyPr/>
                    <a:lstStyle/>
                    <a:p>
                      <a:pPr latinLnBrk="1"/>
                      <a:r>
                        <a:rPr lang="en-US" altLang="ko-KR" dirty="0"/>
                        <a:t>data type is always 'string'</a:t>
                      </a:r>
                      <a:endParaRPr lang="ko-KR" altLang="en-US" dirty="0"/>
                    </a:p>
                  </a:txBody>
                  <a:tcPr/>
                </a:tc>
                <a:extLst>
                  <a:ext uri="{0D108BD9-81ED-4DB2-BD59-A6C34878D82A}">
                    <a16:rowId xmlns:a16="http://schemas.microsoft.com/office/drawing/2014/main" val="2887847826"/>
                  </a:ext>
                </a:extLst>
              </a:tr>
            </a:tbl>
          </a:graphicData>
        </a:graphic>
      </p:graphicFrame>
    </p:spTree>
    <p:extLst>
      <p:ext uri="{BB962C8B-B14F-4D97-AF65-F5344CB8AC3E}">
        <p14:creationId xmlns:p14="http://schemas.microsoft.com/office/powerpoint/2010/main" val="127340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r="853"/>
          <a:stretch/>
        </p:blipFill>
        <p:spPr>
          <a:xfrm>
            <a:off x="148273" y="152448"/>
            <a:ext cx="8822545" cy="4526536"/>
          </a:xfrm>
          <a:prstGeom prst="rect">
            <a:avLst/>
          </a:prstGeom>
        </p:spPr>
      </p:pic>
    </p:spTree>
    <p:extLst>
      <p:ext uri="{BB962C8B-B14F-4D97-AF65-F5344CB8AC3E}">
        <p14:creationId xmlns:p14="http://schemas.microsoft.com/office/powerpoint/2010/main" val="3998676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Input</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Also, you can add a question.</a:t>
            </a:r>
            <a:endParaRPr lang="ko-KR" altLang="en-US" dirty="0"/>
          </a:p>
        </p:txBody>
      </p:sp>
      <p:graphicFrame>
        <p:nvGraphicFramePr>
          <p:cNvPr id="10" name="표 10">
            <a:extLst>
              <a:ext uri="{FF2B5EF4-FFF2-40B4-BE49-F238E27FC236}">
                <a16:creationId xmlns:a16="http://schemas.microsoft.com/office/drawing/2014/main" id="{DA0C446B-A910-06DA-7997-8EB9DF4406F5}"/>
              </a:ext>
            </a:extLst>
          </p:cNvPr>
          <p:cNvGraphicFramePr>
            <a:graphicFrameLocks noGrp="1"/>
          </p:cNvGraphicFramePr>
          <p:nvPr>
            <p:extLst>
              <p:ext uri="{D42A27DB-BD31-4B8C-83A1-F6EECF244321}">
                <p14:modId xmlns:p14="http://schemas.microsoft.com/office/powerpoint/2010/main" val="1510358662"/>
              </p:ext>
            </p:extLst>
          </p:nvPr>
        </p:nvGraphicFramePr>
        <p:xfrm>
          <a:off x="1371601" y="2335530"/>
          <a:ext cx="6470072" cy="889000"/>
        </p:xfrm>
        <a:graphic>
          <a:graphicData uri="http://schemas.openxmlformats.org/drawingml/2006/table">
            <a:tbl>
              <a:tblPr firstRow="1" bandRow="1">
                <a:tableStyleId>{0324179D-5A76-4B28-A430-DBD8E55DE50D}</a:tableStyleId>
              </a:tblPr>
              <a:tblGrid>
                <a:gridCol w="3235036">
                  <a:extLst>
                    <a:ext uri="{9D8B030D-6E8A-4147-A177-3AD203B41FA5}">
                      <a16:colId xmlns:a16="http://schemas.microsoft.com/office/drawing/2014/main" val="2236487270"/>
                    </a:ext>
                  </a:extLst>
                </a:gridCol>
                <a:gridCol w="3235036">
                  <a:extLst>
                    <a:ext uri="{9D8B030D-6E8A-4147-A177-3AD203B41FA5}">
                      <a16:colId xmlns:a16="http://schemas.microsoft.com/office/drawing/2014/main" val="3970247017"/>
                    </a:ext>
                  </a:extLst>
                </a:gridCol>
              </a:tblGrid>
              <a:tr h="370840">
                <a:tc>
                  <a:txBody>
                    <a:bodyPr/>
                    <a:lstStyle/>
                    <a:p>
                      <a:pPr latinLnBrk="1"/>
                      <a:r>
                        <a:rPr lang="en-US" altLang="ko-KR" dirty="0"/>
                        <a:t>order = input('Can I get your order? : ')</a:t>
                      </a:r>
                      <a:endParaRPr lang="ko-KR" altLang="en-US" dirty="0"/>
                    </a:p>
                  </a:txBody>
                  <a:tcPr/>
                </a:tc>
                <a:tc>
                  <a:txBody>
                    <a:bodyPr/>
                    <a:lstStyle/>
                    <a:p>
                      <a:pPr latinLnBrk="1"/>
                      <a:r>
                        <a:rPr lang="en-US" altLang="ko-KR" dirty="0"/>
                        <a:t>receives user-entered data and stores it in variable 'order' as string data type.</a:t>
                      </a:r>
                      <a:endParaRPr lang="ko-KR" altLang="en-US" dirty="0"/>
                    </a:p>
                  </a:txBody>
                  <a:tcPr/>
                </a:tc>
                <a:extLst>
                  <a:ext uri="{0D108BD9-81ED-4DB2-BD59-A6C34878D82A}">
                    <a16:rowId xmlns:a16="http://schemas.microsoft.com/office/drawing/2014/main" val="453922376"/>
                  </a:ext>
                </a:extLst>
              </a:tr>
              <a:tr h="370840">
                <a:tc>
                  <a:txBody>
                    <a:bodyPr/>
                    <a:lstStyle/>
                    <a:p>
                      <a:pPr latinLnBrk="1"/>
                      <a:r>
                        <a:rPr lang="en-US" altLang="ko-KR" dirty="0"/>
                        <a:t>print(type(order))</a:t>
                      </a:r>
                      <a:endParaRPr lang="ko-KR" altLang="en-US" dirty="0"/>
                    </a:p>
                  </a:txBody>
                  <a:tcPr/>
                </a:tc>
                <a:tc>
                  <a:txBody>
                    <a:bodyPr/>
                    <a:lstStyle/>
                    <a:p>
                      <a:pPr latinLnBrk="1"/>
                      <a:r>
                        <a:rPr lang="en-US" altLang="ko-KR" dirty="0"/>
                        <a:t>data type is always 'string'</a:t>
                      </a:r>
                      <a:endParaRPr lang="ko-KR" altLang="en-US" dirty="0"/>
                    </a:p>
                  </a:txBody>
                  <a:tcPr/>
                </a:tc>
                <a:extLst>
                  <a:ext uri="{0D108BD9-81ED-4DB2-BD59-A6C34878D82A}">
                    <a16:rowId xmlns:a16="http://schemas.microsoft.com/office/drawing/2014/main" val="2887847826"/>
                  </a:ext>
                </a:extLst>
              </a:tr>
            </a:tbl>
          </a:graphicData>
        </a:graphic>
      </p:graphicFrame>
    </p:spTree>
    <p:extLst>
      <p:ext uri="{BB962C8B-B14F-4D97-AF65-F5344CB8AC3E}">
        <p14:creationId xmlns:p14="http://schemas.microsoft.com/office/powerpoint/2010/main" val="2248190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After writing this code, try inputting 10, 3.14, Cappuccino, and True.</a:t>
            </a:r>
          </a:p>
          <a:p>
            <a:r>
              <a:rPr lang="en-US" altLang="ko-KR" b="1" dirty="0"/>
              <a:t>Before executing them, guess the results.</a:t>
            </a:r>
            <a:endParaRPr lang="ko-KR" altLang="en-US" b="1" dirty="0"/>
          </a:p>
        </p:txBody>
      </p:sp>
      <p:graphicFrame>
        <p:nvGraphicFramePr>
          <p:cNvPr id="10" name="표 10">
            <a:extLst>
              <a:ext uri="{FF2B5EF4-FFF2-40B4-BE49-F238E27FC236}">
                <a16:creationId xmlns:a16="http://schemas.microsoft.com/office/drawing/2014/main" id="{DA0C446B-A910-06DA-7997-8EB9DF4406F5}"/>
              </a:ext>
            </a:extLst>
          </p:cNvPr>
          <p:cNvGraphicFramePr>
            <a:graphicFrameLocks noGrp="1"/>
          </p:cNvGraphicFramePr>
          <p:nvPr>
            <p:extLst>
              <p:ext uri="{D42A27DB-BD31-4B8C-83A1-F6EECF244321}">
                <p14:modId xmlns:p14="http://schemas.microsoft.com/office/powerpoint/2010/main" val="1112997888"/>
              </p:ext>
            </p:extLst>
          </p:nvPr>
        </p:nvGraphicFramePr>
        <p:xfrm>
          <a:off x="2954482" y="2256370"/>
          <a:ext cx="3235036" cy="731520"/>
        </p:xfrm>
        <a:graphic>
          <a:graphicData uri="http://schemas.openxmlformats.org/drawingml/2006/table">
            <a:tbl>
              <a:tblPr firstRow="1" bandRow="1">
                <a:tableStyleId>{0324179D-5A76-4B28-A430-DBD8E55DE50D}</a:tableStyleId>
              </a:tblPr>
              <a:tblGrid>
                <a:gridCol w="3235036">
                  <a:extLst>
                    <a:ext uri="{9D8B030D-6E8A-4147-A177-3AD203B41FA5}">
                      <a16:colId xmlns:a16="http://schemas.microsoft.com/office/drawing/2014/main" val="2236487270"/>
                    </a:ext>
                  </a:extLst>
                </a:gridCol>
              </a:tblGrid>
              <a:tr h="370840">
                <a:tc>
                  <a:txBody>
                    <a:bodyPr/>
                    <a:lstStyle/>
                    <a:p>
                      <a:pPr latinLnBrk="1"/>
                      <a:r>
                        <a:rPr lang="en-US" altLang="ko-KR" dirty="0"/>
                        <a:t>var1 = input('input : ')</a:t>
                      </a:r>
                    </a:p>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dirty="0"/>
                        <a:t>print(type(var1))</a:t>
                      </a:r>
                      <a:endParaRPr lang="ko-KR" altLang="en-US" dirty="0"/>
                    </a:p>
                    <a:p>
                      <a:pPr latinLnBrk="1"/>
                      <a:endParaRPr lang="ko-KR" altLang="en-US" dirty="0"/>
                    </a:p>
                  </a:txBody>
                  <a:tcPr/>
                </a:tc>
                <a:extLst>
                  <a:ext uri="{0D108BD9-81ED-4DB2-BD59-A6C34878D82A}">
                    <a16:rowId xmlns:a16="http://schemas.microsoft.com/office/drawing/2014/main" val="453922376"/>
                  </a:ext>
                </a:extLst>
              </a:tr>
            </a:tbl>
          </a:graphicData>
        </a:graphic>
      </p:graphicFrame>
      <p:sp>
        <p:nvSpPr>
          <p:cNvPr id="4" name="TextBox 3">
            <a:extLst>
              <a:ext uri="{FF2B5EF4-FFF2-40B4-BE49-F238E27FC236}">
                <a16:creationId xmlns:a16="http://schemas.microsoft.com/office/drawing/2014/main" id="{5B6591D6-5AD7-9EE5-4A4C-453CA6DF6D50}"/>
              </a:ext>
            </a:extLst>
          </p:cNvPr>
          <p:cNvSpPr txBox="1"/>
          <p:nvPr/>
        </p:nvSpPr>
        <p:spPr>
          <a:xfrm>
            <a:off x="5532581" y="4247293"/>
            <a:ext cx="3611419" cy="523220"/>
          </a:xfrm>
          <a:prstGeom prst="rect">
            <a:avLst/>
          </a:prstGeom>
          <a:noFill/>
        </p:spPr>
        <p:txBody>
          <a:bodyPr wrap="square" rtlCol="0">
            <a:spAutoFit/>
          </a:bodyPr>
          <a:lstStyle/>
          <a:p>
            <a:r>
              <a:rPr lang="en-US" altLang="ko-KR" dirty="0">
                <a:solidFill>
                  <a:schemeClr val="accent1"/>
                </a:solidFill>
              </a:rPr>
              <a:t>remind that </a:t>
            </a:r>
            <a:r>
              <a:rPr lang="en-US" altLang="ko-KR" b="1" i="1" dirty="0">
                <a:solidFill>
                  <a:schemeClr val="accent1"/>
                </a:solidFill>
              </a:rPr>
              <a:t>input() </a:t>
            </a:r>
            <a:r>
              <a:rPr lang="en-US" altLang="ko-KR" dirty="0">
                <a:solidFill>
                  <a:schemeClr val="accent1"/>
                </a:solidFill>
              </a:rPr>
              <a:t>always receives </a:t>
            </a:r>
            <a:r>
              <a:rPr lang="en-US" altLang="ko-KR" b="1" i="1" dirty="0">
                <a:solidFill>
                  <a:schemeClr val="accent1"/>
                </a:solidFill>
              </a:rPr>
              <a:t>string type</a:t>
            </a:r>
            <a:r>
              <a:rPr lang="en-US" altLang="ko-KR" dirty="0">
                <a:solidFill>
                  <a:schemeClr val="accent1"/>
                </a:solidFill>
              </a:rPr>
              <a:t>. Then what would the results be?</a:t>
            </a:r>
            <a:endParaRPr lang="ko-KR" altLang="en-US" dirty="0">
              <a:solidFill>
                <a:schemeClr val="accent1"/>
              </a:solidFill>
            </a:endParaRPr>
          </a:p>
        </p:txBody>
      </p:sp>
      <p:sp>
        <p:nvSpPr>
          <p:cNvPr id="5" name="직사각형 4">
            <a:extLst>
              <a:ext uri="{FF2B5EF4-FFF2-40B4-BE49-F238E27FC236}">
                <a16:creationId xmlns:a16="http://schemas.microsoft.com/office/drawing/2014/main" id="{731E563D-EAB6-28A8-D7D2-5CA271279648}"/>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Download Penguin Bird Cartoon Royalty-Free Vector Graphic - Pixabay">
            <a:extLst>
              <a:ext uri="{FF2B5EF4-FFF2-40B4-BE49-F238E27FC236}">
                <a16:creationId xmlns:a16="http://schemas.microsoft.com/office/drawing/2014/main" id="{DA7A18FE-D313-C48E-EB08-6CB5A5FC9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15897E-C9DB-C170-8932-5A2D14D74361}"/>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spTree>
    <p:extLst>
      <p:ext uri="{BB962C8B-B14F-4D97-AF65-F5344CB8AC3E}">
        <p14:creationId xmlns:p14="http://schemas.microsoft.com/office/powerpoint/2010/main" val="4182558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Because </a:t>
            </a:r>
            <a:r>
              <a:rPr lang="en-US" altLang="ko-KR" b="1" dirty="0"/>
              <a:t>input()</a:t>
            </a:r>
            <a:r>
              <a:rPr lang="en-US" altLang="ko-KR" dirty="0"/>
              <a:t> always receives </a:t>
            </a:r>
            <a:r>
              <a:rPr lang="en-US" altLang="ko-KR" b="1" dirty="0"/>
              <a:t>string type</a:t>
            </a:r>
            <a:r>
              <a:rPr lang="en-US" altLang="ko-KR" dirty="0"/>
              <a:t>, the results are always </a:t>
            </a:r>
            <a:r>
              <a:rPr lang="en-US" altLang="ko-KR" b="1" dirty="0"/>
              <a:t>&lt;class: 'str'&gt;</a:t>
            </a:r>
            <a:r>
              <a:rPr lang="en-US" altLang="ko-KR" dirty="0"/>
              <a:t>, which means string type,</a:t>
            </a:r>
            <a:r>
              <a:rPr lang="en-US" altLang="ko-KR" b="1" dirty="0"/>
              <a:t> </a:t>
            </a:r>
            <a:r>
              <a:rPr lang="en-US" altLang="ko-KR" dirty="0"/>
              <a:t>though you wrote integer, float, and bool type.</a:t>
            </a:r>
            <a:endParaRPr lang="ko-KR" altLang="en-US" dirty="0"/>
          </a:p>
        </p:txBody>
      </p:sp>
      <p:pic>
        <p:nvPicPr>
          <p:cNvPr id="5" name="그림 4">
            <a:extLst>
              <a:ext uri="{FF2B5EF4-FFF2-40B4-BE49-F238E27FC236}">
                <a16:creationId xmlns:a16="http://schemas.microsoft.com/office/drawing/2014/main" id="{41934645-BE7C-691B-ADB4-9E1B7D4CBE15}"/>
              </a:ext>
            </a:extLst>
          </p:cNvPr>
          <p:cNvPicPr>
            <a:picLocks noChangeAspect="1"/>
          </p:cNvPicPr>
          <p:nvPr/>
        </p:nvPicPr>
        <p:blipFill>
          <a:blip r:embed="rId2"/>
          <a:stretch>
            <a:fillRect/>
          </a:stretch>
        </p:blipFill>
        <p:spPr>
          <a:xfrm>
            <a:off x="1214816" y="2064599"/>
            <a:ext cx="2114659" cy="654084"/>
          </a:xfrm>
          <a:prstGeom prst="rect">
            <a:avLst/>
          </a:prstGeom>
        </p:spPr>
      </p:pic>
      <p:pic>
        <p:nvPicPr>
          <p:cNvPr id="7" name="그림 6">
            <a:extLst>
              <a:ext uri="{FF2B5EF4-FFF2-40B4-BE49-F238E27FC236}">
                <a16:creationId xmlns:a16="http://schemas.microsoft.com/office/drawing/2014/main" id="{5CD6068C-6455-1802-F1F5-ED0A1A4989B6}"/>
              </a:ext>
            </a:extLst>
          </p:cNvPr>
          <p:cNvPicPr>
            <a:picLocks noChangeAspect="1"/>
          </p:cNvPicPr>
          <p:nvPr/>
        </p:nvPicPr>
        <p:blipFill>
          <a:blip r:embed="rId3"/>
          <a:stretch>
            <a:fillRect/>
          </a:stretch>
        </p:blipFill>
        <p:spPr>
          <a:xfrm>
            <a:off x="4827051" y="2032847"/>
            <a:ext cx="1974951" cy="717587"/>
          </a:xfrm>
          <a:prstGeom prst="rect">
            <a:avLst/>
          </a:prstGeom>
        </p:spPr>
      </p:pic>
      <p:pic>
        <p:nvPicPr>
          <p:cNvPr id="9" name="그림 8">
            <a:extLst>
              <a:ext uri="{FF2B5EF4-FFF2-40B4-BE49-F238E27FC236}">
                <a16:creationId xmlns:a16="http://schemas.microsoft.com/office/drawing/2014/main" id="{C6B23BEF-159A-A933-6B3F-F5444D6D17C2}"/>
              </a:ext>
            </a:extLst>
          </p:cNvPr>
          <p:cNvPicPr>
            <a:picLocks noChangeAspect="1"/>
          </p:cNvPicPr>
          <p:nvPr/>
        </p:nvPicPr>
        <p:blipFill>
          <a:blip r:embed="rId4"/>
          <a:stretch>
            <a:fillRect/>
          </a:stretch>
        </p:blipFill>
        <p:spPr>
          <a:xfrm>
            <a:off x="1201974" y="3434016"/>
            <a:ext cx="2825895" cy="711237"/>
          </a:xfrm>
          <a:prstGeom prst="rect">
            <a:avLst/>
          </a:prstGeom>
        </p:spPr>
      </p:pic>
      <p:pic>
        <p:nvPicPr>
          <p:cNvPr id="12" name="그림 11">
            <a:extLst>
              <a:ext uri="{FF2B5EF4-FFF2-40B4-BE49-F238E27FC236}">
                <a16:creationId xmlns:a16="http://schemas.microsoft.com/office/drawing/2014/main" id="{6ACEB854-BEE6-C131-160B-BCF2FFC66590}"/>
              </a:ext>
            </a:extLst>
          </p:cNvPr>
          <p:cNvPicPr>
            <a:picLocks noChangeAspect="1"/>
          </p:cNvPicPr>
          <p:nvPr/>
        </p:nvPicPr>
        <p:blipFill>
          <a:blip r:embed="rId5"/>
          <a:stretch>
            <a:fillRect/>
          </a:stretch>
        </p:blipFill>
        <p:spPr>
          <a:xfrm>
            <a:off x="5116133" y="3512526"/>
            <a:ext cx="2044805" cy="679485"/>
          </a:xfrm>
          <a:prstGeom prst="rect">
            <a:avLst/>
          </a:prstGeom>
        </p:spPr>
      </p:pic>
    </p:spTree>
    <p:extLst>
      <p:ext uri="{BB962C8B-B14F-4D97-AF65-F5344CB8AC3E}">
        <p14:creationId xmlns:p14="http://schemas.microsoft.com/office/powerpoint/2010/main" val="4032939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Make a program that receives the name of this organization from a user, and prints it and the data type of it.</a:t>
            </a:r>
            <a:endParaRPr lang="ko-KR" altLang="en-US" b="1" dirty="0"/>
          </a:p>
        </p:txBody>
      </p:sp>
      <p:sp>
        <p:nvSpPr>
          <p:cNvPr id="4" name="TextBox 3">
            <a:extLst>
              <a:ext uri="{FF2B5EF4-FFF2-40B4-BE49-F238E27FC236}">
                <a16:creationId xmlns:a16="http://schemas.microsoft.com/office/drawing/2014/main" id="{5B6591D6-5AD7-9EE5-4A4C-453CA6DF6D50}"/>
              </a:ext>
            </a:extLst>
          </p:cNvPr>
          <p:cNvSpPr txBox="1"/>
          <p:nvPr/>
        </p:nvSpPr>
        <p:spPr>
          <a:xfrm>
            <a:off x="5532581" y="4247293"/>
            <a:ext cx="3611419" cy="738664"/>
          </a:xfrm>
          <a:prstGeom prst="rect">
            <a:avLst/>
          </a:prstGeom>
          <a:noFill/>
        </p:spPr>
        <p:txBody>
          <a:bodyPr wrap="square" rtlCol="0">
            <a:spAutoFit/>
          </a:bodyPr>
          <a:lstStyle/>
          <a:p>
            <a:r>
              <a:rPr lang="en-US" altLang="ko-KR" dirty="0">
                <a:solidFill>
                  <a:schemeClr val="accent1"/>
                </a:solidFill>
              </a:rPr>
              <a:t>1.use input() !!!</a:t>
            </a:r>
          </a:p>
          <a:p>
            <a:r>
              <a:rPr lang="en-US" altLang="ko-KR" dirty="0">
                <a:solidFill>
                  <a:schemeClr val="accent1"/>
                </a:solidFill>
              </a:rPr>
              <a:t>2.To know data type of variables, use type() !!!</a:t>
            </a:r>
            <a:endParaRPr lang="ko-KR" altLang="en-US" dirty="0">
              <a:solidFill>
                <a:schemeClr val="accent1"/>
              </a:solidFill>
            </a:endParaRPr>
          </a:p>
        </p:txBody>
      </p:sp>
      <p:sp>
        <p:nvSpPr>
          <p:cNvPr id="5" name="직사각형 4">
            <a:extLst>
              <a:ext uri="{FF2B5EF4-FFF2-40B4-BE49-F238E27FC236}">
                <a16:creationId xmlns:a16="http://schemas.microsoft.com/office/drawing/2014/main" id="{731E563D-EAB6-28A8-D7D2-5CA271279648}"/>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Download Penguin Bird Cartoon Royalty-Free Vector Graphic - Pixabay">
            <a:extLst>
              <a:ext uri="{FF2B5EF4-FFF2-40B4-BE49-F238E27FC236}">
                <a16:creationId xmlns:a16="http://schemas.microsoft.com/office/drawing/2014/main" id="{DA7A18FE-D313-C48E-EB08-6CB5A5FC9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15897E-C9DB-C170-8932-5A2D14D74361}"/>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pic>
        <p:nvPicPr>
          <p:cNvPr id="9" name="그림 8">
            <a:extLst>
              <a:ext uri="{FF2B5EF4-FFF2-40B4-BE49-F238E27FC236}">
                <a16:creationId xmlns:a16="http://schemas.microsoft.com/office/drawing/2014/main" id="{5E411F16-B94F-D758-07E4-1B55D6A0735E}"/>
              </a:ext>
            </a:extLst>
          </p:cNvPr>
          <p:cNvPicPr>
            <a:picLocks noChangeAspect="1"/>
          </p:cNvPicPr>
          <p:nvPr/>
        </p:nvPicPr>
        <p:blipFill>
          <a:blip r:embed="rId3"/>
          <a:stretch>
            <a:fillRect/>
          </a:stretch>
        </p:blipFill>
        <p:spPr>
          <a:xfrm>
            <a:off x="1094125" y="2128901"/>
            <a:ext cx="7093528" cy="357325"/>
          </a:xfrm>
          <a:prstGeom prst="rect">
            <a:avLst/>
          </a:prstGeom>
        </p:spPr>
      </p:pic>
      <p:pic>
        <p:nvPicPr>
          <p:cNvPr id="12" name="그림 11">
            <a:extLst>
              <a:ext uri="{FF2B5EF4-FFF2-40B4-BE49-F238E27FC236}">
                <a16:creationId xmlns:a16="http://schemas.microsoft.com/office/drawing/2014/main" id="{3F6A09EC-37A6-2371-EE74-B1E3CBEDA25B}"/>
              </a:ext>
            </a:extLst>
          </p:cNvPr>
          <p:cNvPicPr>
            <a:picLocks noChangeAspect="1"/>
          </p:cNvPicPr>
          <p:nvPr/>
        </p:nvPicPr>
        <p:blipFill>
          <a:blip r:embed="rId4"/>
          <a:stretch>
            <a:fillRect/>
          </a:stretch>
        </p:blipFill>
        <p:spPr>
          <a:xfrm>
            <a:off x="1094125" y="3300583"/>
            <a:ext cx="3841947" cy="685835"/>
          </a:xfrm>
          <a:prstGeom prst="rect">
            <a:avLst/>
          </a:prstGeom>
        </p:spPr>
      </p:pic>
      <p:sp>
        <p:nvSpPr>
          <p:cNvPr id="13" name="TextBox 12">
            <a:extLst>
              <a:ext uri="{FF2B5EF4-FFF2-40B4-BE49-F238E27FC236}">
                <a16:creationId xmlns:a16="http://schemas.microsoft.com/office/drawing/2014/main" id="{D6A09385-1EAF-AEE9-E669-BF703C968706}"/>
              </a:ext>
            </a:extLst>
          </p:cNvPr>
          <p:cNvSpPr txBox="1"/>
          <p:nvPr/>
        </p:nvSpPr>
        <p:spPr>
          <a:xfrm>
            <a:off x="1057564" y="1764145"/>
            <a:ext cx="1916545" cy="400110"/>
          </a:xfrm>
          <a:prstGeom prst="rect">
            <a:avLst/>
          </a:prstGeom>
          <a:noFill/>
        </p:spPr>
        <p:txBody>
          <a:bodyPr wrap="square" rtlCol="0">
            <a:spAutoFit/>
          </a:bodyPr>
          <a:lstStyle/>
          <a:p>
            <a:r>
              <a:rPr lang="en-US" altLang="ko-KR" sz="2000" b="1" dirty="0">
                <a:solidFill>
                  <a:schemeClr val="accent1"/>
                </a:solidFill>
              </a:rPr>
              <a:t>input</a:t>
            </a:r>
            <a:endParaRPr lang="ko-KR" altLang="en-US" sz="2000" b="1" dirty="0">
              <a:solidFill>
                <a:schemeClr val="accent1"/>
              </a:solidFill>
            </a:endParaRPr>
          </a:p>
        </p:txBody>
      </p:sp>
      <p:sp>
        <p:nvSpPr>
          <p:cNvPr id="14" name="TextBox 13">
            <a:extLst>
              <a:ext uri="{FF2B5EF4-FFF2-40B4-BE49-F238E27FC236}">
                <a16:creationId xmlns:a16="http://schemas.microsoft.com/office/drawing/2014/main" id="{77662299-2992-5046-7B5D-86D8BA3B5ED1}"/>
              </a:ext>
            </a:extLst>
          </p:cNvPr>
          <p:cNvSpPr txBox="1"/>
          <p:nvPr/>
        </p:nvSpPr>
        <p:spPr>
          <a:xfrm>
            <a:off x="1057563" y="2908415"/>
            <a:ext cx="1916545" cy="400110"/>
          </a:xfrm>
          <a:prstGeom prst="rect">
            <a:avLst/>
          </a:prstGeom>
          <a:noFill/>
        </p:spPr>
        <p:txBody>
          <a:bodyPr wrap="square" rtlCol="0">
            <a:spAutoFit/>
          </a:bodyPr>
          <a:lstStyle/>
          <a:p>
            <a:r>
              <a:rPr lang="en-US" altLang="ko-KR" sz="2000" b="1" dirty="0">
                <a:solidFill>
                  <a:schemeClr val="accent1"/>
                </a:solidFill>
              </a:rPr>
              <a:t>output</a:t>
            </a:r>
            <a:endParaRPr lang="ko-KR" altLang="en-US" sz="2000" b="1" dirty="0">
              <a:solidFill>
                <a:schemeClr val="accent1"/>
              </a:solidFill>
            </a:endParaRPr>
          </a:p>
        </p:txBody>
      </p:sp>
    </p:spTree>
    <p:extLst>
      <p:ext uri="{BB962C8B-B14F-4D97-AF65-F5344CB8AC3E}">
        <p14:creationId xmlns:p14="http://schemas.microsoft.com/office/powerpoint/2010/main" val="4040703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10" name="그림 9">
            <a:extLst>
              <a:ext uri="{FF2B5EF4-FFF2-40B4-BE49-F238E27FC236}">
                <a16:creationId xmlns:a16="http://schemas.microsoft.com/office/drawing/2014/main" id="{35D49B5A-45DF-7D2F-2C88-91F30081686B}"/>
              </a:ext>
            </a:extLst>
          </p:cNvPr>
          <p:cNvPicPr>
            <a:picLocks noChangeAspect="1"/>
          </p:cNvPicPr>
          <p:nvPr/>
        </p:nvPicPr>
        <p:blipFill>
          <a:blip r:embed="rId2"/>
          <a:stretch>
            <a:fillRect/>
          </a:stretch>
        </p:blipFill>
        <p:spPr>
          <a:xfrm>
            <a:off x="1029855" y="2056574"/>
            <a:ext cx="7435273" cy="1178134"/>
          </a:xfrm>
          <a:prstGeom prst="rect">
            <a:avLst/>
          </a:prstGeom>
        </p:spPr>
      </p:pic>
    </p:spTree>
    <p:extLst>
      <p:ext uri="{BB962C8B-B14F-4D97-AF65-F5344CB8AC3E}">
        <p14:creationId xmlns:p14="http://schemas.microsoft.com/office/powerpoint/2010/main" val="1612965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Input</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However, your age, height, and weight are not strings. They are numerical data. Therefore, you need to </a:t>
            </a:r>
            <a:r>
              <a:rPr lang="en-US" altLang="ko-KR" b="1" dirty="0"/>
              <a:t>change the data types </a:t>
            </a:r>
            <a:r>
              <a:rPr lang="en-US" altLang="ko-KR" dirty="0"/>
              <a:t>from strings to numerical data such as int or float. To do so, we use </a:t>
            </a:r>
            <a:r>
              <a:rPr lang="en-US" altLang="ko-KR" b="1" dirty="0"/>
              <a:t>int() </a:t>
            </a:r>
            <a:r>
              <a:rPr lang="en-US" altLang="ko-KR" dirty="0"/>
              <a:t>and </a:t>
            </a:r>
            <a:r>
              <a:rPr lang="en-US" altLang="ko-KR" b="1" dirty="0"/>
              <a:t>float()</a:t>
            </a:r>
            <a:r>
              <a:rPr lang="en-US" altLang="ko-KR" dirty="0"/>
              <a:t>. </a:t>
            </a:r>
          </a:p>
        </p:txBody>
      </p:sp>
      <p:graphicFrame>
        <p:nvGraphicFramePr>
          <p:cNvPr id="5" name="표 4">
            <a:extLst>
              <a:ext uri="{FF2B5EF4-FFF2-40B4-BE49-F238E27FC236}">
                <a16:creationId xmlns:a16="http://schemas.microsoft.com/office/drawing/2014/main" id="{300A8147-8D9B-C1DB-5655-4EEDFE1012D8}"/>
              </a:ext>
            </a:extLst>
          </p:cNvPr>
          <p:cNvGraphicFramePr>
            <a:graphicFrameLocks noGrp="1"/>
          </p:cNvGraphicFramePr>
          <p:nvPr>
            <p:extLst>
              <p:ext uri="{D42A27DB-BD31-4B8C-83A1-F6EECF244321}">
                <p14:modId xmlns:p14="http://schemas.microsoft.com/office/powerpoint/2010/main" val="1815348640"/>
              </p:ext>
            </p:extLst>
          </p:nvPr>
        </p:nvGraphicFramePr>
        <p:xfrm>
          <a:off x="977462" y="2103970"/>
          <a:ext cx="7189076" cy="146304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b=int(input())</a:t>
                      </a:r>
                    </a:p>
                    <a:p>
                      <a:pPr latinLnBrk="1"/>
                      <a:r>
                        <a:rPr lang="en-US" altLang="ko-KR" dirty="0"/>
                        <a:t>print(type(b))</a:t>
                      </a:r>
                      <a:endParaRPr lang="ko-KR" altLang="en-US" dirty="0"/>
                    </a:p>
                  </a:txBody>
                  <a:tcPr/>
                </a:tc>
                <a:tc>
                  <a:txBody>
                    <a:bodyPr/>
                    <a:lstStyle/>
                    <a:p>
                      <a:pPr latinLnBrk="1"/>
                      <a:r>
                        <a:rPr lang="en-US" altLang="ko-KR" dirty="0"/>
                        <a:t>receives user data. However, what is different from before is that the data type of variable b is 'int' which is integer because of int().</a:t>
                      </a:r>
                      <a:endParaRPr lang="ko-KR" altLang="en-US" dirty="0"/>
                    </a:p>
                  </a:txBody>
                  <a:tcPr/>
                </a:tc>
                <a:extLst>
                  <a:ext uri="{0D108BD9-81ED-4DB2-BD59-A6C34878D82A}">
                    <a16:rowId xmlns:a16="http://schemas.microsoft.com/office/drawing/2014/main" val="656127864"/>
                  </a:ext>
                </a:extLst>
              </a:tr>
              <a:tr h="370840">
                <a:tc>
                  <a:txBody>
                    <a:bodyPr/>
                    <a:lstStyle/>
                    <a:p>
                      <a:pPr latinLnBrk="1"/>
                      <a:r>
                        <a:rPr lang="en-US" altLang="ko-KR" dirty="0"/>
                        <a:t>c = float(input())</a:t>
                      </a:r>
                    </a:p>
                    <a:p>
                      <a:pPr latinLnBrk="1"/>
                      <a:r>
                        <a:rPr lang="en-US" altLang="ko-KR" dirty="0"/>
                        <a:t>print(type(c))</a:t>
                      </a:r>
                      <a:endParaRPr lang="ko-KR" altLang="en-US" dirty="0"/>
                    </a:p>
                  </a:txBody>
                  <a:tcPr/>
                </a:tc>
                <a:tc>
                  <a:txBody>
                    <a:bodyPr/>
                    <a:lstStyle/>
                    <a:p>
                      <a:pPr latinLnBrk="1"/>
                      <a:r>
                        <a:rPr lang="en-US" altLang="ko-KR" dirty="0"/>
                        <a:t>receives user data as float type because of float().</a:t>
                      </a:r>
                      <a:endParaRPr lang="ko-KR" altLang="en-US" dirty="0"/>
                    </a:p>
                  </a:txBody>
                  <a:tcPr/>
                </a:tc>
                <a:extLst>
                  <a:ext uri="{0D108BD9-81ED-4DB2-BD59-A6C34878D82A}">
                    <a16:rowId xmlns:a16="http://schemas.microsoft.com/office/drawing/2014/main" val="1605003554"/>
                  </a:ext>
                </a:extLst>
              </a:tr>
            </a:tbl>
          </a:graphicData>
        </a:graphic>
      </p:graphicFrame>
    </p:spTree>
    <p:extLst>
      <p:ext uri="{BB962C8B-B14F-4D97-AF65-F5344CB8AC3E}">
        <p14:creationId xmlns:p14="http://schemas.microsoft.com/office/powerpoint/2010/main" val="2062097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Make a program that receives your name, age, and height, prints them and their data type. name is string type, age is int type, and height is float type.</a:t>
            </a:r>
            <a:endParaRPr lang="en-US" altLang="ko-KR" b="1" dirty="0"/>
          </a:p>
        </p:txBody>
      </p:sp>
      <p:sp>
        <p:nvSpPr>
          <p:cNvPr id="4" name="TextBox 3">
            <a:extLst>
              <a:ext uri="{FF2B5EF4-FFF2-40B4-BE49-F238E27FC236}">
                <a16:creationId xmlns:a16="http://schemas.microsoft.com/office/drawing/2014/main" id="{5B6591D6-5AD7-9EE5-4A4C-453CA6DF6D50}"/>
              </a:ext>
            </a:extLst>
          </p:cNvPr>
          <p:cNvSpPr txBox="1"/>
          <p:nvPr/>
        </p:nvSpPr>
        <p:spPr>
          <a:xfrm>
            <a:off x="5532581" y="4247293"/>
            <a:ext cx="3611419" cy="523220"/>
          </a:xfrm>
          <a:prstGeom prst="rect">
            <a:avLst/>
          </a:prstGeom>
          <a:noFill/>
        </p:spPr>
        <p:txBody>
          <a:bodyPr wrap="square" rtlCol="0">
            <a:spAutoFit/>
          </a:bodyPr>
          <a:lstStyle/>
          <a:p>
            <a:r>
              <a:rPr lang="en-US" altLang="ko-KR" dirty="0">
                <a:solidFill>
                  <a:schemeClr val="accent1"/>
                </a:solidFill>
              </a:rPr>
              <a:t>1.To convert string to int, use </a:t>
            </a:r>
            <a:r>
              <a:rPr lang="en-US" altLang="ko-KR" b="1" i="1" dirty="0">
                <a:solidFill>
                  <a:schemeClr val="accent1"/>
                </a:solidFill>
              </a:rPr>
              <a:t>int()</a:t>
            </a:r>
          </a:p>
          <a:p>
            <a:r>
              <a:rPr lang="en-US" altLang="ko-KR" dirty="0">
                <a:solidFill>
                  <a:schemeClr val="accent1"/>
                </a:solidFill>
              </a:rPr>
              <a:t>2.To convert string to float, use </a:t>
            </a:r>
            <a:r>
              <a:rPr lang="en-US" altLang="ko-KR" b="1" i="1" dirty="0">
                <a:solidFill>
                  <a:schemeClr val="accent1"/>
                </a:solidFill>
              </a:rPr>
              <a:t>float()</a:t>
            </a:r>
            <a:endParaRPr lang="ko-KR" altLang="en-US" b="1" i="1" dirty="0">
              <a:solidFill>
                <a:schemeClr val="accent1"/>
              </a:solidFill>
            </a:endParaRPr>
          </a:p>
        </p:txBody>
      </p:sp>
      <p:sp>
        <p:nvSpPr>
          <p:cNvPr id="5" name="직사각형 4">
            <a:extLst>
              <a:ext uri="{FF2B5EF4-FFF2-40B4-BE49-F238E27FC236}">
                <a16:creationId xmlns:a16="http://schemas.microsoft.com/office/drawing/2014/main" id="{731E563D-EAB6-28A8-D7D2-5CA271279648}"/>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Download Penguin Bird Cartoon Royalty-Free Vector Graphic - Pixabay">
            <a:extLst>
              <a:ext uri="{FF2B5EF4-FFF2-40B4-BE49-F238E27FC236}">
                <a16:creationId xmlns:a16="http://schemas.microsoft.com/office/drawing/2014/main" id="{DA7A18FE-D313-C48E-EB08-6CB5A5FC9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15897E-C9DB-C170-8932-5A2D14D74361}"/>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sp>
        <p:nvSpPr>
          <p:cNvPr id="13" name="TextBox 12">
            <a:extLst>
              <a:ext uri="{FF2B5EF4-FFF2-40B4-BE49-F238E27FC236}">
                <a16:creationId xmlns:a16="http://schemas.microsoft.com/office/drawing/2014/main" id="{D6A09385-1EAF-AEE9-E669-BF703C968706}"/>
              </a:ext>
            </a:extLst>
          </p:cNvPr>
          <p:cNvSpPr txBox="1"/>
          <p:nvPr/>
        </p:nvSpPr>
        <p:spPr>
          <a:xfrm>
            <a:off x="1057564" y="1764145"/>
            <a:ext cx="1916545" cy="400110"/>
          </a:xfrm>
          <a:prstGeom prst="rect">
            <a:avLst/>
          </a:prstGeom>
          <a:noFill/>
        </p:spPr>
        <p:txBody>
          <a:bodyPr wrap="square" rtlCol="0">
            <a:spAutoFit/>
          </a:bodyPr>
          <a:lstStyle/>
          <a:p>
            <a:r>
              <a:rPr lang="en-US" altLang="ko-KR" sz="2000" b="1" dirty="0">
                <a:solidFill>
                  <a:schemeClr val="accent1"/>
                </a:solidFill>
              </a:rPr>
              <a:t>input</a:t>
            </a:r>
            <a:endParaRPr lang="ko-KR" altLang="en-US" sz="2000" b="1" dirty="0">
              <a:solidFill>
                <a:schemeClr val="accent1"/>
              </a:solidFill>
            </a:endParaRPr>
          </a:p>
        </p:txBody>
      </p:sp>
      <p:sp>
        <p:nvSpPr>
          <p:cNvPr id="14" name="TextBox 13">
            <a:extLst>
              <a:ext uri="{FF2B5EF4-FFF2-40B4-BE49-F238E27FC236}">
                <a16:creationId xmlns:a16="http://schemas.microsoft.com/office/drawing/2014/main" id="{77662299-2992-5046-7B5D-86D8BA3B5ED1}"/>
              </a:ext>
            </a:extLst>
          </p:cNvPr>
          <p:cNvSpPr txBox="1"/>
          <p:nvPr/>
        </p:nvSpPr>
        <p:spPr>
          <a:xfrm>
            <a:off x="4489637" y="1760687"/>
            <a:ext cx="1916545" cy="400110"/>
          </a:xfrm>
          <a:prstGeom prst="rect">
            <a:avLst/>
          </a:prstGeom>
          <a:noFill/>
        </p:spPr>
        <p:txBody>
          <a:bodyPr wrap="square" rtlCol="0">
            <a:spAutoFit/>
          </a:bodyPr>
          <a:lstStyle/>
          <a:p>
            <a:r>
              <a:rPr lang="en-US" altLang="ko-KR" sz="2000" b="1" dirty="0">
                <a:solidFill>
                  <a:schemeClr val="accent1"/>
                </a:solidFill>
              </a:rPr>
              <a:t>output</a:t>
            </a:r>
            <a:endParaRPr lang="ko-KR" altLang="en-US" sz="2000" b="1" dirty="0">
              <a:solidFill>
                <a:schemeClr val="accent1"/>
              </a:solidFill>
            </a:endParaRPr>
          </a:p>
        </p:txBody>
      </p:sp>
      <p:pic>
        <p:nvPicPr>
          <p:cNvPr id="10" name="그림 9">
            <a:extLst>
              <a:ext uri="{FF2B5EF4-FFF2-40B4-BE49-F238E27FC236}">
                <a16:creationId xmlns:a16="http://schemas.microsoft.com/office/drawing/2014/main" id="{13DC51B2-8EFA-B7E3-C082-1C1067E92A66}"/>
              </a:ext>
            </a:extLst>
          </p:cNvPr>
          <p:cNvPicPr>
            <a:picLocks noChangeAspect="1"/>
          </p:cNvPicPr>
          <p:nvPr/>
        </p:nvPicPr>
        <p:blipFill>
          <a:blip r:embed="rId3"/>
          <a:stretch>
            <a:fillRect/>
          </a:stretch>
        </p:blipFill>
        <p:spPr>
          <a:xfrm>
            <a:off x="1117215" y="2163378"/>
            <a:ext cx="2761295" cy="1060505"/>
          </a:xfrm>
          <a:prstGeom prst="rect">
            <a:avLst/>
          </a:prstGeom>
        </p:spPr>
      </p:pic>
      <p:pic>
        <p:nvPicPr>
          <p:cNvPr id="16" name="그림 15">
            <a:extLst>
              <a:ext uri="{FF2B5EF4-FFF2-40B4-BE49-F238E27FC236}">
                <a16:creationId xmlns:a16="http://schemas.microsoft.com/office/drawing/2014/main" id="{6BC3A2D2-0A4E-1F43-CD93-371F94D71179}"/>
              </a:ext>
            </a:extLst>
          </p:cNvPr>
          <p:cNvPicPr>
            <a:picLocks noChangeAspect="1"/>
          </p:cNvPicPr>
          <p:nvPr/>
        </p:nvPicPr>
        <p:blipFill>
          <a:blip r:embed="rId4"/>
          <a:stretch>
            <a:fillRect/>
          </a:stretch>
        </p:blipFill>
        <p:spPr>
          <a:xfrm>
            <a:off x="4572000" y="2160797"/>
            <a:ext cx="3238666" cy="1035103"/>
          </a:xfrm>
          <a:prstGeom prst="rect">
            <a:avLst/>
          </a:prstGeom>
        </p:spPr>
      </p:pic>
    </p:spTree>
    <p:extLst>
      <p:ext uri="{BB962C8B-B14F-4D97-AF65-F5344CB8AC3E}">
        <p14:creationId xmlns:p14="http://schemas.microsoft.com/office/powerpoint/2010/main" val="609724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5D6033EF-32F6-5C96-0A49-C36A955546F2}"/>
              </a:ext>
            </a:extLst>
          </p:cNvPr>
          <p:cNvPicPr>
            <a:picLocks noChangeAspect="1"/>
          </p:cNvPicPr>
          <p:nvPr/>
        </p:nvPicPr>
        <p:blipFill>
          <a:blip r:embed="rId2"/>
          <a:stretch>
            <a:fillRect/>
          </a:stretch>
        </p:blipFill>
        <p:spPr>
          <a:xfrm>
            <a:off x="846377" y="1344686"/>
            <a:ext cx="7525137" cy="2749691"/>
          </a:xfrm>
          <a:prstGeom prst="rect">
            <a:avLst/>
          </a:prstGeom>
        </p:spPr>
      </p:pic>
    </p:spTree>
    <p:extLst>
      <p:ext uri="{BB962C8B-B14F-4D97-AF65-F5344CB8AC3E}">
        <p14:creationId xmlns:p14="http://schemas.microsoft.com/office/powerpoint/2010/main" val="2614790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Operators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Python can calculate basic operators.</a:t>
            </a:r>
            <a:endParaRPr lang="ko-KR" altLang="en-US" dirty="0"/>
          </a:p>
        </p:txBody>
      </p:sp>
      <p:graphicFrame>
        <p:nvGraphicFramePr>
          <p:cNvPr id="4" name="표 4">
            <a:extLst>
              <a:ext uri="{FF2B5EF4-FFF2-40B4-BE49-F238E27FC236}">
                <a16:creationId xmlns:a16="http://schemas.microsoft.com/office/drawing/2014/main" id="{F36AB498-A133-BD77-D8CD-000AEBE98D2E}"/>
              </a:ext>
            </a:extLst>
          </p:cNvPr>
          <p:cNvGraphicFramePr>
            <a:graphicFrameLocks noGrp="1"/>
          </p:cNvGraphicFramePr>
          <p:nvPr>
            <p:extLst>
              <p:ext uri="{D42A27DB-BD31-4B8C-83A1-F6EECF244321}">
                <p14:modId xmlns:p14="http://schemas.microsoft.com/office/powerpoint/2010/main" val="3607813305"/>
              </p:ext>
            </p:extLst>
          </p:nvPr>
        </p:nvGraphicFramePr>
        <p:xfrm>
          <a:off x="861848" y="1890610"/>
          <a:ext cx="7189076" cy="94488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print(2+5)</a:t>
                      </a:r>
                    </a:p>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dirty="0"/>
                        <a:t>print(2*5)</a:t>
                      </a:r>
                      <a:endParaRPr lang="ko-KR" altLang="en-US" dirty="0"/>
                    </a:p>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dirty="0"/>
                        <a:t>print(2-5)</a:t>
                      </a:r>
                      <a:endParaRPr lang="ko-KR" altLang="en-US" dirty="0"/>
                    </a:p>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dirty="0"/>
                        <a:t>print(2/5)</a:t>
                      </a:r>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656127864"/>
                  </a:ext>
                </a:extLst>
              </a:tr>
            </a:tbl>
          </a:graphicData>
        </a:graphic>
      </p:graphicFrame>
      <p:graphicFrame>
        <p:nvGraphicFramePr>
          <p:cNvPr id="5" name="표 4">
            <a:extLst>
              <a:ext uri="{FF2B5EF4-FFF2-40B4-BE49-F238E27FC236}">
                <a16:creationId xmlns:a16="http://schemas.microsoft.com/office/drawing/2014/main" id="{300A8147-8D9B-C1DB-5655-4EEDFE1012D8}"/>
              </a:ext>
            </a:extLst>
          </p:cNvPr>
          <p:cNvGraphicFramePr>
            <a:graphicFrameLocks noGrp="1"/>
          </p:cNvGraphicFramePr>
          <p:nvPr>
            <p:extLst>
              <p:ext uri="{D42A27DB-BD31-4B8C-83A1-F6EECF244321}">
                <p14:modId xmlns:p14="http://schemas.microsoft.com/office/powerpoint/2010/main" val="174453846"/>
              </p:ext>
            </p:extLst>
          </p:nvPr>
        </p:nvGraphicFramePr>
        <p:xfrm>
          <a:off x="861848" y="3039450"/>
          <a:ext cx="7189076" cy="51816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print(32//5)</a:t>
                      </a:r>
                    </a:p>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dirty="0"/>
                        <a:t>print(32%5)</a:t>
                      </a:r>
                      <a:endParaRPr lang="ko-KR" altLang="en-US" dirty="0"/>
                    </a:p>
                  </a:txBody>
                  <a:tcPr/>
                </a:tc>
                <a:tc>
                  <a:txBody>
                    <a:bodyPr/>
                    <a:lstStyle/>
                    <a:p>
                      <a:pPr latinLnBrk="1"/>
                      <a:r>
                        <a:rPr lang="en-US" altLang="ko-KR" dirty="0"/>
                        <a:t>Floor division. The result is the quotient</a:t>
                      </a:r>
                    </a:p>
                    <a:p>
                      <a:pPr latinLnBrk="1"/>
                      <a:r>
                        <a:rPr lang="en-US" altLang="ko-KR" dirty="0"/>
                        <a:t>Remainder operation.</a:t>
                      </a:r>
                      <a:endParaRPr lang="ko-KR" altLang="en-US" dirty="0"/>
                    </a:p>
                  </a:txBody>
                  <a:tcPr/>
                </a:tc>
                <a:extLst>
                  <a:ext uri="{0D108BD9-81ED-4DB2-BD59-A6C34878D82A}">
                    <a16:rowId xmlns:a16="http://schemas.microsoft.com/office/drawing/2014/main" val="656127864"/>
                  </a:ext>
                </a:extLst>
              </a:tr>
            </a:tbl>
          </a:graphicData>
        </a:graphic>
      </p:graphicFrame>
    </p:spTree>
    <p:extLst>
      <p:ext uri="{BB962C8B-B14F-4D97-AF65-F5344CB8AC3E}">
        <p14:creationId xmlns:p14="http://schemas.microsoft.com/office/powerpoint/2010/main" val="1293561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Operators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Quotient operator is '//' and remainder operator is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sz="4000" b="1" dirty="0"/>
              <a:t>32 = 5 </a:t>
            </a:r>
            <a:r>
              <a:rPr lang="en-US" altLang="ko-KR" sz="4000" b="1" dirty="0">
                <a:solidFill>
                  <a:srgbClr val="FF0000"/>
                </a:solidFill>
              </a:rPr>
              <a:t>x 6</a:t>
            </a:r>
            <a:r>
              <a:rPr lang="en-US" altLang="ko-KR" sz="4000" b="1" dirty="0"/>
              <a:t> </a:t>
            </a:r>
            <a:r>
              <a:rPr lang="en-US" altLang="ko-KR" sz="4000" b="1" dirty="0">
                <a:solidFill>
                  <a:srgbClr val="00B050"/>
                </a:solidFill>
              </a:rPr>
              <a:t>+ 2</a:t>
            </a:r>
          </a:p>
        </p:txBody>
      </p:sp>
      <p:graphicFrame>
        <p:nvGraphicFramePr>
          <p:cNvPr id="5" name="표 4">
            <a:extLst>
              <a:ext uri="{FF2B5EF4-FFF2-40B4-BE49-F238E27FC236}">
                <a16:creationId xmlns:a16="http://schemas.microsoft.com/office/drawing/2014/main" id="{300A8147-8D9B-C1DB-5655-4EEDFE1012D8}"/>
              </a:ext>
            </a:extLst>
          </p:cNvPr>
          <p:cNvGraphicFramePr>
            <a:graphicFrameLocks noGrp="1"/>
          </p:cNvGraphicFramePr>
          <p:nvPr>
            <p:extLst>
              <p:ext uri="{D42A27DB-BD31-4B8C-83A1-F6EECF244321}">
                <p14:modId xmlns:p14="http://schemas.microsoft.com/office/powerpoint/2010/main" val="3051333010"/>
              </p:ext>
            </p:extLst>
          </p:nvPr>
        </p:nvGraphicFramePr>
        <p:xfrm>
          <a:off x="866466" y="1473886"/>
          <a:ext cx="7189076" cy="51816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print(32</a:t>
                      </a:r>
                      <a:r>
                        <a:rPr lang="en-US" altLang="ko-KR" dirty="0">
                          <a:solidFill>
                            <a:srgbClr val="FF0000"/>
                          </a:solidFill>
                        </a:rPr>
                        <a:t>//</a:t>
                      </a:r>
                      <a:r>
                        <a:rPr lang="en-US" altLang="ko-KR" dirty="0"/>
                        <a:t>5)</a:t>
                      </a:r>
                    </a:p>
                    <a:p>
                      <a:pPr marL="0" marR="0" lvl="0" indent="0" algn="l" defTabSz="914400" rtl="0" eaLnBrk="1" fontAlgn="auto" latinLnBrk="1" hangingPunct="1">
                        <a:lnSpc>
                          <a:spcPct val="100000"/>
                        </a:lnSpc>
                        <a:spcBef>
                          <a:spcPts val="0"/>
                        </a:spcBef>
                        <a:spcAft>
                          <a:spcPts val="0"/>
                        </a:spcAft>
                        <a:buClr>
                          <a:srgbClr val="000000"/>
                        </a:buClr>
                        <a:buSzTx/>
                        <a:buFont typeface="Arial"/>
                        <a:buNone/>
                        <a:tabLst/>
                        <a:defRPr/>
                      </a:pPr>
                      <a:r>
                        <a:rPr lang="en-US" altLang="ko-KR" dirty="0"/>
                        <a:t>print(32</a:t>
                      </a:r>
                      <a:r>
                        <a:rPr lang="en-US" altLang="ko-KR" dirty="0">
                          <a:solidFill>
                            <a:srgbClr val="00B050"/>
                          </a:solidFill>
                        </a:rPr>
                        <a:t>%</a:t>
                      </a:r>
                      <a:r>
                        <a:rPr lang="en-US" altLang="ko-KR" dirty="0"/>
                        <a:t>5)</a:t>
                      </a:r>
                      <a:endParaRPr lang="ko-KR" altLang="en-US" dirty="0"/>
                    </a:p>
                  </a:txBody>
                  <a:tcPr/>
                </a:tc>
                <a:tc>
                  <a:txBody>
                    <a:bodyPr/>
                    <a:lstStyle/>
                    <a:p>
                      <a:pPr latinLnBrk="1"/>
                      <a:r>
                        <a:rPr lang="en-US" altLang="ko-KR" dirty="0"/>
                        <a:t>Floor division. The result is the quotient</a:t>
                      </a:r>
                    </a:p>
                    <a:p>
                      <a:pPr latinLnBrk="1"/>
                      <a:r>
                        <a:rPr lang="en-US" altLang="ko-KR" dirty="0"/>
                        <a:t>Remainder operation.</a:t>
                      </a:r>
                      <a:endParaRPr lang="ko-KR" altLang="en-US" dirty="0"/>
                    </a:p>
                  </a:txBody>
                  <a:tcPr/>
                </a:tc>
                <a:extLst>
                  <a:ext uri="{0D108BD9-81ED-4DB2-BD59-A6C34878D82A}">
                    <a16:rowId xmlns:a16="http://schemas.microsoft.com/office/drawing/2014/main" val="656127864"/>
                  </a:ext>
                </a:extLst>
              </a:tr>
            </a:tbl>
          </a:graphicData>
        </a:graphic>
      </p:graphicFrame>
    </p:spTree>
    <p:extLst>
      <p:ext uri="{BB962C8B-B14F-4D97-AF65-F5344CB8AC3E}">
        <p14:creationId xmlns:p14="http://schemas.microsoft.com/office/powerpoint/2010/main" val="75299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10006" y="166796"/>
            <a:ext cx="9006603" cy="4571459"/>
          </a:xfrm>
          <a:prstGeom prst="rect">
            <a:avLst/>
          </a:prstGeom>
        </p:spPr>
      </p:pic>
    </p:spTree>
    <p:extLst>
      <p:ext uri="{BB962C8B-B14F-4D97-AF65-F5344CB8AC3E}">
        <p14:creationId xmlns:p14="http://schemas.microsoft.com/office/powerpoint/2010/main" val="1932220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Operators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Try executing the following.</a:t>
            </a:r>
            <a:endParaRPr lang="ko-KR" altLang="en-US" dirty="0"/>
          </a:p>
        </p:txBody>
      </p:sp>
      <p:graphicFrame>
        <p:nvGraphicFramePr>
          <p:cNvPr id="4" name="표 4">
            <a:extLst>
              <a:ext uri="{FF2B5EF4-FFF2-40B4-BE49-F238E27FC236}">
                <a16:creationId xmlns:a16="http://schemas.microsoft.com/office/drawing/2014/main" id="{F36AB498-A133-BD77-D8CD-000AEBE98D2E}"/>
              </a:ext>
            </a:extLst>
          </p:cNvPr>
          <p:cNvGraphicFramePr>
            <a:graphicFrameLocks noGrp="1"/>
          </p:cNvGraphicFramePr>
          <p:nvPr>
            <p:extLst>
              <p:ext uri="{D42A27DB-BD31-4B8C-83A1-F6EECF244321}">
                <p14:modId xmlns:p14="http://schemas.microsoft.com/office/powerpoint/2010/main" val="4274272185"/>
              </p:ext>
            </p:extLst>
          </p:nvPr>
        </p:nvGraphicFramePr>
        <p:xfrm>
          <a:off x="861848" y="2053590"/>
          <a:ext cx="7189076" cy="51816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b=input()</a:t>
                      </a:r>
                    </a:p>
                    <a:p>
                      <a:pPr latinLnBrk="1"/>
                      <a:r>
                        <a:rPr lang="en-US" altLang="ko-KR" dirty="0"/>
                        <a:t>print(b*2)</a:t>
                      </a:r>
                      <a:endParaRPr lang="ko-KR" altLang="en-US" dirty="0"/>
                    </a:p>
                  </a:txBody>
                  <a:tcPr/>
                </a:tc>
                <a:tc>
                  <a:txBody>
                    <a:bodyPr/>
                    <a:lstStyle/>
                    <a:p>
                      <a:pPr latinLnBrk="1"/>
                      <a:r>
                        <a:rPr lang="en-US" altLang="ko-KR" dirty="0"/>
                        <a:t>Input value: 3</a:t>
                      </a:r>
                    </a:p>
                    <a:p>
                      <a:pPr latinLnBrk="1"/>
                      <a:r>
                        <a:rPr lang="en-US" altLang="ko-KR" dirty="0"/>
                        <a:t>Prints the string twice.</a:t>
                      </a:r>
                      <a:endParaRPr lang="ko-KR" altLang="en-US" dirty="0"/>
                    </a:p>
                  </a:txBody>
                  <a:tcPr/>
                </a:tc>
                <a:extLst>
                  <a:ext uri="{0D108BD9-81ED-4DB2-BD59-A6C34878D82A}">
                    <a16:rowId xmlns:a16="http://schemas.microsoft.com/office/drawing/2014/main" val="656127864"/>
                  </a:ext>
                </a:extLst>
              </a:tr>
            </a:tbl>
          </a:graphicData>
        </a:graphic>
      </p:graphicFrame>
      <p:graphicFrame>
        <p:nvGraphicFramePr>
          <p:cNvPr id="5" name="표 4">
            <a:extLst>
              <a:ext uri="{FF2B5EF4-FFF2-40B4-BE49-F238E27FC236}">
                <a16:creationId xmlns:a16="http://schemas.microsoft.com/office/drawing/2014/main" id="{300A8147-8D9B-C1DB-5655-4EEDFE1012D8}"/>
              </a:ext>
            </a:extLst>
          </p:cNvPr>
          <p:cNvGraphicFramePr>
            <a:graphicFrameLocks noGrp="1"/>
          </p:cNvGraphicFramePr>
          <p:nvPr>
            <p:extLst>
              <p:ext uri="{D42A27DB-BD31-4B8C-83A1-F6EECF244321}">
                <p14:modId xmlns:p14="http://schemas.microsoft.com/office/powerpoint/2010/main" val="4252421465"/>
              </p:ext>
            </p:extLst>
          </p:nvPr>
        </p:nvGraphicFramePr>
        <p:xfrm>
          <a:off x="861848" y="2887050"/>
          <a:ext cx="7189076" cy="51816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b=int(input())</a:t>
                      </a:r>
                    </a:p>
                    <a:p>
                      <a:pPr latinLnBrk="1"/>
                      <a:r>
                        <a:rPr lang="en-US" altLang="ko-KR" dirty="0"/>
                        <a:t>print(b*2)</a:t>
                      </a:r>
                      <a:endParaRPr lang="ko-KR" altLang="en-US" dirty="0"/>
                    </a:p>
                  </a:txBody>
                  <a:tcPr/>
                </a:tc>
                <a:tc>
                  <a:txBody>
                    <a:bodyPr/>
                    <a:lstStyle/>
                    <a:p>
                      <a:pPr latinLnBrk="1"/>
                      <a:r>
                        <a:rPr lang="en-US" altLang="ko-KR" dirty="0"/>
                        <a:t>Input value: 3</a:t>
                      </a:r>
                    </a:p>
                    <a:p>
                      <a:pPr latinLnBrk="1"/>
                      <a:r>
                        <a:rPr lang="en-US" altLang="ko-KR" dirty="0"/>
                        <a:t>Prints 3 multiplied by 2.</a:t>
                      </a:r>
                      <a:endParaRPr lang="ko-KR" altLang="en-US" dirty="0"/>
                    </a:p>
                  </a:txBody>
                  <a:tcPr/>
                </a:tc>
                <a:extLst>
                  <a:ext uri="{0D108BD9-81ED-4DB2-BD59-A6C34878D82A}">
                    <a16:rowId xmlns:a16="http://schemas.microsoft.com/office/drawing/2014/main" val="656127864"/>
                  </a:ext>
                </a:extLst>
              </a:tr>
            </a:tbl>
          </a:graphicData>
        </a:graphic>
      </p:graphicFrame>
    </p:spTree>
    <p:extLst>
      <p:ext uri="{BB962C8B-B14F-4D97-AF65-F5344CB8AC3E}">
        <p14:creationId xmlns:p14="http://schemas.microsoft.com/office/powerpoint/2010/main" val="4012692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Operators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To receive int type, use int(input()). If you use input(), str type is received.</a:t>
            </a:r>
          </a:p>
          <a:p>
            <a:r>
              <a:rPr lang="en-US" altLang="ko-KR" dirty="0"/>
              <a:t>Try executing the following.</a:t>
            </a:r>
          </a:p>
          <a:p>
            <a:endParaRPr lang="ko-KR" altLang="en-US" dirty="0"/>
          </a:p>
        </p:txBody>
      </p:sp>
      <p:graphicFrame>
        <p:nvGraphicFramePr>
          <p:cNvPr id="4" name="표 4">
            <a:extLst>
              <a:ext uri="{FF2B5EF4-FFF2-40B4-BE49-F238E27FC236}">
                <a16:creationId xmlns:a16="http://schemas.microsoft.com/office/drawing/2014/main" id="{F36AB498-A133-BD77-D8CD-000AEBE98D2E}"/>
              </a:ext>
            </a:extLst>
          </p:cNvPr>
          <p:cNvGraphicFramePr>
            <a:graphicFrameLocks noGrp="1"/>
          </p:cNvGraphicFramePr>
          <p:nvPr>
            <p:extLst>
              <p:ext uri="{D42A27DB-BD31-4B8C-83A1-F6EECF244321}">
                <p14:modId xmlns:p14="http://schemas.microsoft.com/office/powerpoint/2010/main" val="2033478370"/>
              </p:ext>
            </p:extLst>
          </p:nvPr>
        </p:nvGraphicFramePr>
        <p:xfrm>
          <a:off x="861848" y="2053590"/>
          <a:ext cx="7189076" cy="51816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b=input()</a:t>
                      </a:r>
                    </a:p>
                    <a:p>
                      <a:pPr latinLnBrk="1"/>
                      <a:r>
                        <a:rPr lang="en-US" altLang="ko-KR" dirty="0"/>
                        <a:t>print(</a:t>
                      </a:r>
                      <a:r>
                        <a:rPr lang="en-US" altLang="ko-KR" dirty="0" err="1"/>
                        <a:t>b+'water</a:t>
                      </a:r>
                      <a:r>
                        <a:rPr lang="en-US" altLang="ko-KR" dirty="0"/>
                        <a:t>')</a:t>
                      </a:r>
                      <a:endParaRPr lang="ko-KR" altLang="en-US" dirty="0"/>
                    </a:p>
                  </a:txBody>
                  <a:tcPr/>
                </a:tc>
                <a:tc>
                  <a:txBody>
                    <a:bodyPr/>
                    <a:lstStyle/>
                    <a:p>
                      <a:pPr latinLnBrk="1"/>
                      <a:r>
                        <a:rPr lang="en-US" altLang="ko-KR" dirty="0"/>
                        <a:t>Input value: a glass of </a:t>
                      </a:r>
                    </a:p>
                    <a:p>
                      <a:pPr latinLnBrk="1"/>
                      <a:r>
                        <a:rPr lang="en-US" altLang="ko-KR" dirty="0"/>
                        <a:t>Prints 'a glass of water'</a:t>
                      </a:r>
                      <a:endParaRPr lang="ko-KR" altLang="en-US" dirty="0"/>
                    </a:p>
                  </a:txBody>
                  <a:tcPr/>
                </a:tc>
                <a:extLst>
                  <a:ext uri="{0D108BD9-81ED-4DB2-BD59-A6C34878D82A}">
                    <a16:rowId xmlns:a16="http://schemas.microsoft.com/office/drawing/2014/main" val="656127864"/>
                  </a:ext>
                </a:extLst>
              </a:tr>
            </a:tbl>
          </a:graphicData>
        </a:graphic>
      </p:graphicFrame>
      <p:graphicFrame>
        <p:nvGraphicFramePr>
          <p:cNvPr id="5" name="표 4">
            <a:extLst>
              <a:ext uri="{FF2B5EF4-FFF2-40B4-BE49-F238E27FC236}">
                <a16:creationId xmlns:a16="http://schemas.microsoft.com/office/drawing/2014/main" id="{300A8147-8D9B-C1DB-5655-4EEDFE1012D8}"/>
              </a:ext>
            </a:extLst>
          </p:cNvPr>
          <p:cNvGraphicFramePr>
            <a:graphicFrameLocks noGrp="1"/>
          </p:cNvGraphicFramePr>
          <p:nvPr>
            <p:extLst>
              <p:ext uri="{D42A27DB-BD31-4B8C-83A1-F6EECF244321}">
                <p14:modId xmlns:p14="http://schemas.microsoft.com/office/powerpoint/2010/main" val="2874792887"/>
              </p:ext>
            </p:extLst>
          </p:nvPr>
        </p:nvGraphicFramePr>
        <p:xfrm>
          <a:off x="861848" y="2887050"/>
          <a:ext cx="7189076" cy="518160"/>
        </p:xfrm>
        <a:graphic>
          <a:graphicData uri="http://schemas.openxmlformats.org/drawingml/2006/table">
            <a:tbl>
              <a:tblPr firstRow="1" bandRow="1">
                <a:tableStyleId>{0324179D-5A76-4B28-A430-DBD8E55DE50D}</a:tableStyleId>
              </a:tblPr>
              <a:tblGrid>
                <a:gridCol w="3594538">
                  <a:extLst>
                    <a:ext uri="{9D8B030D-6E8A-4147-A177-3AD203B41FA5}">
                      <a16:colId xmlns:a16="http://schemas.microsoft.com/office/drawing/2014/main" val="3750766212"/>
                    </a:ext>
                  </a:extLst>
                </a:gridCol>
                <a:gridCol w="3594538">
                  <a:extLst>
                    <a:ext uri="{9D8B030D-6E8A-4147-A177-3AD203B41FA5}">
                      <a16:colId xmlns:a16="http://schemas.microsoft.com/office/drawing/2014/main" val="2476248865"/>
                    </a:ext>
                  </a:extLst>
                </a:gridCol>
              </a:tblGrid>
              <a:tr h="370840">
                <a:tc>
                  <a:txBody>
                    <a:bodyPr/>
                    <a:lstStyle/>
                    <a:p>
                      <a:pPr latinLnBrk="1"/>
                      <a:r>
                        <a:rPr lang="en-US" altLang="ko-KR" dirty="0"/>
                        <a:t>b=int(input())</a:t>
                      </a:r>
                    </a:p>
                    <a:p>
                      <a:pPr latinLnBrk="1"/>
                      <a:r>
                        <a:rPr lang="en-US" altLang="ko-KR" dirty="0"/>
                        <a:t>print(b+2)</a:t>
                      </a:r>
                      <a:endParaRPr lang="ko-KR" altLang="en-US" dirty="0"/>
                    </a:p>
                  </a:txBody>
                  <a:tcPr/>
                </a:tc>
                <a:tc>
                  <a:txBody>
                    <a:bodyPr/>
                    <a:lstStyle/>
                    <a:p>
                      <a:pPr latinLnBrk="1"/>
                      <a:r>
                        <a:rPr lang="en-US" altLang="ko-KR" dirty="0"/>
                        <a:t>Input value: 3</a:t>
                      </a:r>
                    </a:p>
                    <a:p>
                      <a:pPr latinLnBrk="1"/>
                      <a:r>
                        <a:rPr lang="en-US" altLang="ko-KR" dirty="0"/>
                        <a:t>Prints 3 plus 2</a:t>
                      </a:r>
                      <a:endParaRPr lang="ko-KR" altLang="en-US" dirty="0"/>
                    </a:p>
                  </a:txBody>
                  <a:tcPr/>
                </a:tc>
                <a:extLst>
                  <a:ext uri="{0D108BD9-81ED-4DB2-BD59-A6C34878D82A}">
                    <a16:rowId xmlns:a16="http://schemas.microsoft.com/office/drawing/2014/main" val="656127864"/>
                  </a:ext>
                </a:extLst>
              </a:tr>
            </a:tbl>
          </a:graphicData>
        </a:graphic>
      </p:graphicFrame>
    </p:spTree>
    <p:extLst>
      <p:ext uri="{BB962C8B-B14F-4D97-AF65-F5344CB8AC3E}">
        <p14:creationId xmlns:p14="http://schemas.microsoft.com/office/powerpoint/2010/main" val="1302722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Operators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b="1" dirty="0"/>
              <a:t>Logical operators </a:t>
            </a:r>
            <a:r>
              <a:rPr lang="en-US" altLang="ko-KR" dirty="0"/>
              <a:t>are widely used in computers.</a:t>
            </a:r>
          </a:p>
          <a:p>
            <a:r>
              <a:rPr lang="en-US" altLang="ko-KR" dirty="0"/>
              <a:t>The “</a:t>
            </a:r>
            <a:r>
              <a:rPr lang="en-US" altLang="ko-KR" b="1" dirty="0"/>
              <a:t>or</a:t>
            </a:r>
            <a:r>
              <a:rPr lang="en-US" altLang="ko-KR" dirty="0"/>
              <a:t>” operator results </a:t>
            </a:r>
            <a:r>
              <a:rPr lang="en-US" altLang="ko-KR" b="1" dirty="0"/>
              <a:t>TRUE if 1 or more input data is TRUE.</a:t>
            </a:r>
          </a:p>
          <a:p>
            <a:r>
              <a:rPr lang="en-US" altLang="ko-KR" dirty="0"/>
              <a:t>The “</a:t>
            </a:r>
            <a:r>
              <a:rPr lang="en-US" altLang="ko-KR" b="1" dirty="0"/>
              <a:t>and</a:t>
            </a:r>
            <a:r>
              <a:rPr lang="en-US" altLang="ko-KR" dirty="0"/>
              <a:t>” operator results </a:t>
            </a:r>
            <a:r>
              <a:rPr lang="en-US" altLang="ko-KR" b="1" dirty="0"/>
              <a:t>TRUE only if all of the input data is TRUE.</a:t>
            </a:r>
          </a:p>
          <a:p>
            <a:r>
              <a:rPr lang="en-US" altLang="ko-KR" dirty="0"/>
              <a:t>The “</a:t>
            </a:r>
            <a:r>
              <a:rPr lang="en-US" altLang="ko-KR" b="1" dirty="0"/>
              <a:t>not</a:t>
            </a:r>
            <a:r>
              <a:rPr lang="en-US" altLang="ko-KR" dirty="0"/>
              <a:t>” operator results in </a:t>
            </a:r>
            <a:r>
              <a:rPr lang="en-US" altLang="ko-KR" b="1" dirty="0"/>
              <a:t>the exact opposite(TRUE or FALSE) of the whole data.</a:t>
            </a:r>
          </a:p>
          <a:p>
            <a:r>
              <a:rPr lang="en-US" altLang="ko-KR" b="1" dirty="0"/>
              <a:t>Nonzero values </a:t>
            </a:r>
            <a:r>
              <a:rPr lang="en-US" altLang="ko-KR" dirty="0"/>
              <a:t>such as 1, 100 means </a:t>
            </a:r>
            <a:r>
              <a:rPr lang="en-US" altLang="ko-KR" b="1" dirty="0"/>
              <a:t>TRUE</a:t>
            </a:r>
            <a:r>
              <a:rPr lang="en-US" altLang="ko-KR" dirty="0"/>
              <a:t> in logical operations.</a:t>
            </a:r>
          </a:p>
          <a:p>
            <a:r>
              <a:rPr lang="en-US" altLang="ko-KR" b="1" dirty="0"/>
              <a:t>Zero(0)</a:t>
            </a:r>
            <a:r>
              <a:rPr lang="en-US" altLang="ko-KR" dirty="0"/>
              <a:t> means </a:t>
            </a:r>
            <a:r>
              <a:rPr lang="en-US" altLang="ko-KR" b="1" dirty="0"/>
              <a:t>FALSE</a:t>
            </a:r>
            <a:r>
              <a:rPr lang="en-US" altLang="ko-KR" dirty="0"/>
              <a:t> in logical operations.</a:t>
            </a:r>
          </a:p>
        </p:txBody>
      </p:sp>
      <p:graphicFrame>
        <p:nvGraphicFramePr>
          <p:cNvPr id="5" name="표 5">
            <a:extLst>
              <a:ext uri="{FF2B5EF4-FFF2-40B4-BE49-F238E27FC236}">
                <a16:creationId xmlns:a16="http://schemas.microsoft.com/office/drawing/2014/main" id="{46AA0569-44B1-0A5C-E1B8-68806680337D}"/>
              </a:ext>
            </a:extLst>
          </p:cNvPr>
          <p:cNvGraphicFramePr>
            <a:graphicFrameLocks noGrp="1"/>
          </p:cNvGraphicFramePr>
          <p:nvPr>
            <p:extLst>
              <p:ext uri="{D42A27DB-BD31-4B8C-83A1-F6EECF244321}">
                <p14:modId xmlns:p14="http://schemas.microsoft.com/office/powerpoint/2010/main" val="139665133"/>
              </p:ext>
            </p:extLst>
          </p:nvPr>
        </p:nvGraphicFramePr>
        <p:xfrm>
          <a:off x="933332" y="2487496"/>
          <a:ext cx="2408665" cy="1779705"/>
        </p:xfrm>
        <a:graphic>
          <a:graphicData uri="http://schemas.openxmlformats.org/drawingml/2006/table">
            <a:tbl>
              <a:tblPr firstRow="1" bandRow="1">
                <a:tableStyleId>{0324179D-5A76-4B28-A430-DBD8E55DE50D}</a:tableStyleId>
              </a:tblPr>
              <a:tblGrid>
                <a:gridCol w="617035">
                  <a:extLst>
                    <a:ext uri="{9D8B030D-6E8A-4147-A177-3AD203B41FA5}">
                      <a16:colId xmlns:a16="http://schemas.microsoft.com/office/drawing/2014/main" val="2177234683"/>
                    </a:ext>
                  </a:extLst>
                </a:gridCol>
                <a:gridCol w="617035">
                  <a:extLst>
                    <a:ext uri="{9D8B030D-6E8A-4147-A177-3AD203B41FA5}">
                      <a16:colId xmlns:a16="http://schemas.microsoft.com/office/drawing/2014/main" val="2923897151"/>
                    </a:ext>
                  </a:extLst>
                </a:gridCol>
                <a:gridCol w="1174595">
                  <a:extLst>
                    <a:ext uri="{9D8B030D-6E8A-4147-A177-3AD203B41FA5}">
                      <a16:colId xmlns:a16="http://schemas.microsoft.com/office/drawing/2014/main" val="3368889144"/>
                    </a:ext>
                  </a:extLst>
                </a:gridCol>
              </a:tblGrid>
              <a:tr h="355941">
                <a:tc>
                  <a:txBody>
                    <a:bodyPr/>
                    <a:lstStyle/>
                    <a:p>
                      <a:pPr algn="ctr" latinLnBrk="1"/>
                      <a:r>
                        <a:rPr lang="en-US" altLang="ko-KR" dirty="0">
                          <a:latin typeface="Montserrat Medium" panose="00000600000000000000" pitchFamily="2" charset="0"/>
                        </a:rPr>
                        <a:t>x</a:t>
                      </a:r>
                      <a:r>
                        <a:rPr lang="en-US" altLang="ko-KR" dirty="0">
                          <a:latin typeface="Montserrat Medium" panose="00000600000000000000" pitchFamily="2" charset="0"/>
                          <a:ea typeface="맑은 고딕" panose="020B0503020000020004" pitchFamily="50" charset="-127"/>
                        </a:rPr>
                        <a:t>₁</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ea typeface="바탕" panose="02030600000101010101" pitchFamily="18" charset="-127"/>
                        </a:rPr>
                        <a:t>x</a:t>
                      </a:r>
                      <a:r>
                        <a:rPr lang="ko-KR" altLang="en-US" dirty="0">
                          <a:latin typeface="Montserrat Medium" panose="00000600000000000000" pitchFamily="2" charset="0"/>
                          <a:ea typeface="바탕" panose="02030600000101010101" pitchFamily="18" charset="-127"/>
                        </a:rPr>
                        <a:t>₂</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y(</a:t>
                      </a:r>
                      <a:r>
                        <a:rPr lang="en-US" altLang="ko-KR" dirty="0">
                          <a:latin typeface="Montserrat Medium" panose="00000600000000000000" pitchFamily="2" charset="0"/>
                          <a:ea typeface="바탕" panose="02030600000101010101" pitchFamily="18" charset="-127"/>
                        </a:rPr>
                        <a:t>x</a:t>
                      </a:r>
                      <a:r>
                        <a:rPr lang="en-US" altLang="ko-KR" dirty="0">
                          <a:latin typeface="Montserrat Medium" panose="00000600000000000000" pitchFamily="2" charset="0"/>
                          <a:ea typeface="맑은 고딕" panose="020B0503020000020004" pitchFamily="50" charset="-127"/>
                        </a:rPr>
                        <a:t>₁</a:t>
                      </a:r>
                      <a:r>
                        <a:rPr lang="ko-KR" altLang="en-US" dirty="0">
                          <a:latin typeface="Montserrat Medium" panose="00000600000000000000" pitchFamily="2" charset="0"/>
                          <a:ea typeface="바탕" panose="02030600000101010101" pitchFamily="18" charset="-127"/>
                        </a:rPr>
                        <a:t> </a:t>
                      </a:r>
                      <a:r>
                        <a:rPr lang="en-US" altLang="ko-KR" dirty="0">
                          <a:latin typeface="Montserrat Medium" panose="00000600000000000000" pitchFamily="2" charset="0"/>
                          <a:ea typeface="바탕" panose="02030600000101010101" pitchFamily="18" charset="-127"/>
                        </a:rPr>
                        <a:t>or x</a:t>
                      </a:r>
                      <a:r>
                        <a:rPr lang="ko-KR" altLang="en-US" dirty="0">
                          <a:latin typeface="Montserrat Medium" panose="00000600000000000000" pitchFamily="2" charset="0"/>
                          <a:ea typeface="바탕" panose="02030600000101010101" pitchFamily="18" charset="-127"/>
                        </a:rPr>
                        <a:t>₂</a:t>
                      </a:r>
                      <a:r>
                        <a:rPr lang="en-US" altLang="ko-KR" dirty="0">
                          <a:latin typeface="Montserrat Medium" panose="00000600000000000000" pitchFamily="2" charset="0"/>
                        </a:rPr>
                        <a:t>)</a:t>
                      </a:r>
                      <a:endParaRPr lang="ko-KR" altLang="en-US" dirty="0">
                        <a:latin typeface="Montserrat Medium" panose="00000600000000000000" pitchFamily="2" charset="0"/>
                      </a:endParaRPr>
                    </a:p>
                  </a:txBody>
                  <a:tcPr/>
                </a:tc>
                <a:extLst>
                  <a:ext uri="{0D108BD9-81ED-4DB2-BD59-A6C34878D82A}">
                    <a16:rowId xmlns:a16="http://schemas.microsoft.com/office/drawing/2014/main" val="1095713551"/>
                  </a:ext>
                </a:extLst>
              </a:tr>
              <a:tr h="355941">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extLst>
                  <a:ext uri="{0D108BD9-81ED-4DB2-BD59-A6C34878D82A}">
                    <a16:rowId xmlns:a16="http://schemas.microsoft.com/office/drawing/2014/main" val="2053744524"/>
                  </a:ext>
                </a:extLst>
              </a:tr>
              <a:tr h="355941">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extLst>
                  <a:ext uri="{0D108BD9-81ED-4DB2-BD59-A6C34878D82A}">
                    <a16:rowId xmlns:a16="http://schemas.microsoft.com/office/drawing/2014/main" val="1510741067"/>
                  </a:ext>
                </a:extLst>
              </a:tr>
              <a:tr h="355941">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extLst>
                  <a:ext uri="{0D108BD9-81ED-4DB2-BD59-A6C34878D82A}">
                    <a16:rowId xmlns:a16="http://schemas.microsoft.com/office/drawing/2014/main" val="1495080856"/>
                  </a:ext>
                </a:extLst>
              </a:tr>
              <a:tr h="355941">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extLst>
                  <a:ext uri="{0D108BD9-81ED-4DB2-BD59-A6C34878D82A}">
                    <a16:rowId xmlns:a16="http://schemas.microsoft.com/office/drawing/2014/main" val="3486631740"/>
                  </a:ext>
                </a:extLst>
              </a:tr>
            </a:tbl>
          </a:graphicData>
        </a:graphic>
      </p:graphicFrame>
      <p:graphicFrame>
        <p:nvGraphicFramePr>
          <p:cNvPr id="8" name="표 5">
            <a:extLst>
              <a:ext uri="{FF2B5EF4-FFF2-40B4-BE49-F238E27FC236}">
                <a16:creationId xmlns:a16="http://schemas.microsoft.com/office/drawing/2014/main" id="{9762E70C-CE5F-924C-DC7E-4FD1EBD4E8FF}"/>
              </a:ext>
            </a:extLst>
          </p:cNvPr>
          <p:cNvGraphicFramePr>
            <a:graphicFrameLocks noGrp="1"/>
          </p:cNvGraphicFramePr>
          <p:nvPr>
            <p:extLst>
              <p:ext uri="{D42A27DB-BD31-4B8C-83A1-F6EECF244321}">
                <p14:modId xmlns:p14="http://schemas.microsoft.com/office/powerpoint/2010/main" val="3123622204"/>
              </p:ext>
            </p:extLst>
          </p:nvPr>
        </p:nvGraphicFramePr>
        <p:xfrm>
          <a:off x="3762025" y="2493227"/>
          <a:ext cx="2408665" cy="1779705"/>
        </p:xfrm>
        <a:graphic>
          <a:graphicData uri="http://schemas.openxmlformats.org/drawingml/2006/table">
            <a:tbl>
              <a:tblPr firstRow="1" bandRow="1">
                <a:tableStyleId>{0324179D-5A76-4B28-A430-DBD8E55DE50D}</a:tableStyleId>
              </a:tblPr>
              <a:tblGrid>
                <a:gridCol w="617035">
                  <a:extLst>
                    <a:ext uri="{9D8B030D-6E8A-4147-A177-3AD203B41FA5}">
                      <a16:colId xmlns:a16="http://schemas.microsoft.com/office/drawing/2014/main" val="2177234683"/>
                    </a:ext>
                  </a:extLst>
                </a:gridCol>
                <a:gridCol w="617035">
                  <a:extLst>
                    <a:ext uri="{9D8B030D-6E8A-4147-A177-3AD203B41FA5}">
                      <a16:colId xmlns:a16="http://schemas.microsoft.com/office/drawing/2014/main" val="2923897151"/>
                    </a:ext>
                  </a:extLst>
                </a:gridCol>
                <a:gridCol w="1174595">
                  <a:extLst>
                    <a:ext uri="{9D8B030D-6E8A-4147-A177-3AD203B41FA5}">
                      <a16:colId xmlns:a16="http://schemas.microsoft.com/office/drawing/2014/main" val="3368889144"/>
                    </a:ext>
                  </a:extLst>
                </a:gridCol>
              </a:tblGrid>
              <a:tr h="355941">
                <a:tc>
                  <a:txBody>
                    <a:bodyPr/>
                    <a:lstStyle/>
                    <a:p>
                      <a:pPr algn="ctr" latinLnBrk="1"/>
                      <a:r>
                        <a:rPr lang="en-US" altLang="ko-KR" dirty="0">
                          <a:latin typeface="Montserrat Medium" panose="00000600000000000000" pitchFamily="2" charset="0"/>
                        </a:rPr>
                        <a:t>x</a:t>
                      </a:r>
                      <a:r>
                        <a:rPr lang="en-US" altLang="ko-KR" dirty="0">
                          <a:latin typeface="Montserrat Medium" panose="00000600000000000000" pitchFamily="2" charset="0"/>
                          <a:ea typeface="맑은 고딕" panose="020B0503020000020004" pitchFamily="50" charset="-127"/>
                        </a:rPr>
                        <a:t>₁</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ea typeface="바탕" panose="02030600000101010101" pitchFamily="18" charset="-127"/>
                        </a:rPr>
                        <a:t>x</a:t>
                      </a:r>
                      <a:r>
                        <a:rPr lang="ko-KR" altLang="en-US" dirty="0">
                          <a:latin typeface="Montserrat Medium" panose="00000600000000000000" pitchFamily="2" charset="0"/>
                          <a:ea typeface="바탕" panose="02030600000101010101" pitchFamily="18" charset="-127"/>
                        </a:rPr>
                        <a:t>₂</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y(</a:t>
                      </a:r>
                      <a:r>
                        <a:rPr lang="en-US" altLang="ko-KR" dirty="0">
                          <a:latin typeface="Montserrat Medium" panose="00000600000000000000" pitchFamily="2" charset="0"/>
                          <a:ea typeface="바탕" panose="02030600000101010101" pitchFamily="18" charset="-127"/>
                        </a:rPr>
                        <a:t>x</a:t>
                      </a:r>
                      <a:r>
                        <a:rPr lang="en-US" altLang="ko-KR" dirty="0">
                          <a:latin typeface="Montserrat Medium" panose="00000600000000000000" pitchFamily="2" charset="0"/>
                          <a:ea typeface="맑은 고딕" panose="020B0503020000020004" pitchFamily="50" charset="-127"/>
                        </a:rPr>
                        <a:t>₁</a:t>
                      </a:r>
                      <a:r>
                        <a:rPr lang="ko-KR" altLang="en-US" dirty="0">
                          <a:latin typeface="Montserrat Medium" panose="00000600000000000000" pitchFamily="2" charset="0"/>
                          <a:ea typeface="바탕" panose="02030600000101010101" pitchFamily="18" charset="-127"/>
                        </a:rPr>
                        <a:t> </a:t>
                      </a:r>
                      <a:r>
                        <a:rPr lang="en-US" altLang="ko-KR" dirty="0">
                          <a:latin typeface="Montserrat Medium" panose="00000600000000000000" pitchFamily="2" charset="0"/>
                          <a:ea typeface="바탕" panose="02030600000101010101" pitchFamily="18" charset="-127"/>
                        </a:rPr>
                        <a:t>and x</a:t>
                      </a:r>
                      <a:r>
                        <a:rPr lang="ko-KR" altLang="en-US" dirty="0">
                          <a:latin typeface="Montserrat Medium" panose="00000600000000000000" pitchFamily="2" charset="0"/>
                          <a:ea typeface="바탕" panose="02030600000101010101" pitchFamily="18" charset="-127"/>
                        </a:rPr>
                        <a:t>₂</a:t>
                      </a:r>
                      <a:r>
                        <a:rPr lang="en-US" altLang="ko-KR" dirty="0">
                          <a:latin typeface="Montserrat Medium" panose="00000600000000000000" pitchFamily="2" charset="0"/>
                        </a:rPr>
                        <a:t>)</a:t>
                      </a:r>
                      <a:endParaRPr lang="ko-KR" altLang="en-US" dirty="0">
                        <a:latin typeface="Montserrat Medium" panose="00000600000000000000" pitchFamily="2" charset="0"/>
                      </a:endParaRPr>
                    </a:p>
                  </a:txBody>
                  <a:tcPr/>
                </a:tc>
                <a:extLst>
                  <a:ext uri="{0D108BD9-81ED-4DB2-BD59-A6C34878D82A}">
                    <a16:rowId xmlns:a16="http://schemas.microsoft.com/office/drawing/2014/main" val="1095713551"/>
                  </a:ext>
                </a:extLst>
              </a:tr>
              <a:tr h="355941">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extLst>
                  <a:ext uri="{0D108BD9-81ED-4DB2-BD59-A6C34878D82A}">
                    <a16:rowId xmlns:a16="http://schemas.microsoft.com/office/drawing/2014/main" val="2053744524"/>
                  </a:ext>
                </a:extLst>
              </a:tr>
              <a:tr h="355941">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extLst>
                  <a:ext uri="{0D108BD9-81ED-4DB2-BD59-A6C34878D82A}">
                    <a16:rowId xmlns:a16="http://schemas.microsoft.com/office/drawing/2014/main" val="1510741067"/>
                  </a:ext>
                </a:extLst>
              </a:tr>
              <a:tr h="355941">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1</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extLst>
                  <a:ext uri="{0D108BD9-81ED-4DB2-BD59-A6C34878D82A}">
                    <a16:rowId xmlns:a16="http://schemas.microsoft.com/office/drawing/2014/main" val="1495080856"/>
                  </a:ext>
                </a:extLst>
              </a:tr>
              <a:tr h="355941">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tc>
                  <a:txBody>
                    <a:bodyPr/>
                    <a:lstStyle/>
                    <a:p>
                      <a:pPr algn="ctr" latinLnBrk="1"/>
                      <a:r>
                        <a:rPr lang="en-US" altLang="ko-KR" dirty="0">
                          <a:latin typeface="Montserrat Medium" panose="00000600000000000000" pitchFamily="2" charset="0"/>
                        </a:rPr>
                        <a:t>0</a:t>
                      </a:r>
                      <a:endParaRPr lang="ko-KR" altLang="en-US" dirty="0">
                        <a:latin typeface="Montserrat Medium" panose="00000600000000000000" pitchFamily="2" charset="0"/>
                      </a:endParaRPr>
                    </a:p>
                  </a:txBody>
                  <a:tcPr/>
                </a:tc>
                <a:extLst>
                  <a:ext uri="{0D108BD9-81ED-4DB2-BD59-A6C34878D82A}">
                    <a16:rowId xmlns:a16="http://schemas.microsoft.com/office/drawing/2014/main" val="3486631740"/>
                  </a:ext>
                </a:extLst>
              </a:tr>
            </a:tbl>
          </a:graphicData>
        </a:graphic>
      </p:graphicFrame>
      <p:graphicFrame>
        <p:nvGraphicFramePr>
          <p:cNvPr id="9" name="표 9">
            <a:extLst>
              <a:ext uri="{FF2B5EF4-FFF2-40B4-BE49-F238E27FC236}">
                <a16:creationId xmlns:a16="http://schemas.microsoft.com/office/drawing/2014/main" id="{55E24E8D-4C3B-0EC6-2419-016F1275FB5D}"/>
              </a:ext>
            </a:extLst>
          </p:cNvPr>
          <p:cNvGraphicFramePr>
            <a:graphicFrameLocks noGrp="1"/>
          </p:cNvGraphicFramePr>
          <p:nvPr>
            <p:extLst>
              <p:ext uri="{D42A27DB-BD31-4B8C-83A1-F6EECF244321}">
                <p14:modId xmlns:p14="http://schemas.microsoft.com/office/powerpoint/2010/main" val="2650004697"/>
              </p:ext>
            </p:extLst>
          </p:nvPr>
        </p:nvGraphicFramePr>
        <p:xfrm>
          <a:off x="6590718" y="2487496"/>
          <a:ext cx="1628078" cy="1043724"/>
        </p:xfrm>
        <a:graphic>
          <a:graphicData uri="http://schemas.openxmlformats.org/drawingml/2006/table">
            <a:tbl>
              <a:tblPr firstRow="1" bandRow="1">
                <a:tableStyleId>{0324179D-5A76-4B28-A430-DBD8E55DE50D}</a:tableStyleId>
              </a:tblPr>
              <a:tblGrid>
                <a:gridCol w="814039">
                  <a:extLst>
                    <a:ext uri="{9D8B030D-6E8A-4147-A177-3AD203B41FA5}">
                      <a16:colId xmlns:a16="http://schemas.microsoft.com/office/drawing/2014/main" val="3259243627"/>
                    </a:ext>
                  </a:extLst>
                </a:gridCol>
                <a:gridCol w="814039">
                  <a:extLst>
                    <a:ext uri="{9D8B030D-6E8A-4147-A177-3AD203B41FA5}">
                      <a16:colId xmlns:a16="http://schemas.microsoft.com/office/drawing/2014/main" val="697371579"/>
                    </a:ext>
                  </a:extLst>
                </a:gridCol>
              </a:tblGrid>
              <a:tr h="347908">
                <a:tc>
                  <a:txBody>
                    <a:bodyPr/>
                    <a:lstStyle/>
                    <a:p>
                      <a:pPr algn="ctr" latinLnBrk="1"/>
                      <a:r>
                        <a:rPr lang="en-US" altLang="ko-KR" dirty="0"/>
                        <a:t>x</a:t>
                      </a:r>
                      <a:endParaRPr lang="ko-KR" altLang="en-US" dirty="0"/>
                    </a:p>
                  </a:txBody>
                  <a:tcPr/>
                </a:tc>
                <a:tc>
                  <a:txBody>
                    <a:bodyPr/>
                    <a:lstStyle/>
                    <a:p>
                      <a:pPr algn="ctr" latinLnBrk="1"/>
                      <a:r>
                        <a:rPr lang="en-US" altLang="ko-KR" dirty="0"/>
                        <a:t>not x</a:t>
                      </a:r>
                      <a:endParaRPr lang="ko-KR" altLang="en-US" dirty="0"/>
                    </a:p>
                  </a:txBody>
                  <a:tcPr/>
                </a:tc>
                <a:extLst>
                  <a:ext uri="{0D108BD9-81ED-4DB2-BD59-A6C34878D82A}">
                    <a16:rowId xmlns:a16="http://schemas.microsoft.com/office/drawing/2014/main" val="3497747793"/>
                  </a:ext>
                </a:extLst>
              </a:tr>
              <a:tr h="347908">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extLst>
                  <a:ext uri="{0D108BD9-81ED-4DB2-BD59-A6C34878D82A}">
                    <a16:rowId xmlns:a16="http://schemas.microsoft.com/office/drawing/2014/main" val="2264654782"/>
                  </a:ext>
                </a:extLst>
              </a:tr>
              <a:tr h="347908">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extLst>
                  <a:ext uri="{0D108BD9-81ED-4DB2-BD59-A6C34878D82A}">
                    <a16:rowId xmlns:a16="http://schemas.microsoft.com/office/drawing/2014/main" val="1678772761"/>
                  </a:ext>
                </a:extLst>
              </a:tr>
            </a:tbl>
          </a:graphicData>
        </a:graphic>
      </p:graphicFrame>
    </p:spTree>
    <p:extLst>
      <p:ext uri="{BB962C8B-B14F-4D97-AF65-F5344CB8AC3E}">
        <p14:creationId xmlns:p14="http://schemas.microsoft.com/office/powerpoint/2010/main" val="3412481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Operators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You can also compare two variables with comparison operators.</a:t>
            </a:r>
          </a:p>
        </p:txBody>
      </p:sp>
      <p:graphicFrame>
        <p:nvGraphicFramePr>
          <p:cNvPr id="4" name="표 5">
            <a:extLst>
              <a:ext uri="{FF2B5EF4-FFF2-40B4-BE49-F238E27FC236}">
                <a16:creationId xmlns:a16="http://schemas.microsoft.com/office/drawing/2014/main" id="{FB3E1374-5288-4B7A-7302-1F83E7DCA8A8}"/>
              </a:ext>
            </a:extLst>
          </p:cNvPr>
          <p:cNvGraphicFramePr>
            <a:graphicFrameLocks noGrp="1"/>
          </p:cNvGraphicFramePr>
          <p:nvPr>
            <p:extLst>
              <p:ext uri="{D42A27DB-BD31-4B8C-83A1-F6EECF244321}">
                <p14:modId xmlns:p14="http://schemas.microsoft.com/office/powerpoint/2010/main" val="3494546574"/>
              </p:ext>
            </p:extLst>
          </p:nvPr>
        </p:nvGraphicFramePr>
        <p:xfrm>
          <a:off x="1399308" y="1647506"/>
          <a:ext cx="6096000" cy="2225040"/>
        </p:xfrm>
        <a:graphic>
          <a:graphicData uri="http://schemas.openxmlformats.org/drawingml/2006/table">
            <a:tbl>
              <a:tblPr firstRow="1" bandRow="1">
                <a:tableStyleId>{0324179D-5A76-4B28-A430-DBD8E55DE50D}</a:tableStyleId>
              </a:tblPr>
              <a:tblGrid>
                <a:gridCol w="3048000">
                  <a:extLst>
                    <a:ext uri="{9D8B030D-6E8A-4147-A177-3AD203B41FA5}">
                      <a16:colId xmlns:a16="http://schemas.microsoft.com/office/drawing/2014/main" val="2134227625"/>
                    </a:ext>
                  </a:extLst>
                </a:gridCol>
                <a:gridCol w="3048000">
                  <a:extLst>
                    <a:ext uri="{9D8B030D-6E8A-4147-A177-3AD203B41FA5}">
                      <a16:colId xmlns:a16="http://schemas.microsoft.com/office/drawing/2014/main" val="368030413"/>
                    </a:ext>
                  </a:extLst>
                </a:gridCol>
              </a:tblGrid>
              <a:tr h="370840">
                <a:tc>
                  <a:txBody>
                    <a:bodyPr/>
                    <a:lstStyle/>
                    <a:p>
                      <a:pPr latinLnBrk="1"/>
                      <a:r>
                        <a:rPr lang="en-US" altLang="ko-KR" dirty="0"/>
                        <a:t>a == b</a:t>
                      </a:r>
                      <a:endParaRPr lang="ko-KR" altLang="en-US" dirty="0"/>
                    </a:p>
                  </a:txBody>
                  <a:tcPr/>
                </a:tc>
                <a:tc>
                  <a:txBody>
                    <a:bodyPr/>
                    <a:lstStyle/>
                    <a:p>
                      <a:pPr latinLnBrk="1"/>
                      <a:r>
                        <a:rPr lang="en-US" altLang="ko-KR" dirty="0"/>
                        <a:t>Are a and b the same?</a:t>
                      </a:r>
                      <a:endParaRPr lang="ko-KR" altLang="en-US" dirty="0"/>
                    </a:p>
                  </a:txBody>
                  <a:tcPr/>
                </a:tc>
                <a:extLst>
                  <a:ext uri="{0D108BD9-81ED-4DB2-BD59-A6C34878D82A}">
                    <a16:rowId xmlns:a16="http://schemas.microsoft.com/office/drawing/2014/main" val="3022535660"/>
                  </a:ext>
                </a:extLst>
              </a:tr>
              <a:tr h="370840">
                <a:tc>
                  <a:txBody>
                    <a:bodyPr/>
                    <a:lstStyle/>
                    <a:p>
                      <a:pPr latinLnBrk="1"/>
                      <a:r>
                        <a:rPr lang="en-US" altLang="ko-KR" dirty="0"/>
                        <a:t>a &gt; b</a:t>
                      </a:r>
                      <a:endParaRPr lang="ko-KR" altLang="en-US" dirty="0"/>
                    </a:p>
                  </a:txBody>
                  <a:tcPr/>
                </a:tc>
                <a:tc>
                  <a:txBody>
                    <a:bodyPr/>
                    <a:lstStyle/>
                    <a:p>
                      <a:pPr latinLnBrk="1"/>
                      <a:r>
                        <a:rPr lang="en-US" altLang="ko-KR" dirty="0"/>
                        <a:t>Is a bigger than b?</a:t>
                      </a:r>
                    </a:p>
                  </a:txBody>
                  <a:tcPr/>
                </a:tc>
                <a:extLst>
                  <a:ext uri="{0D108BD9-81ED-4DB2-BD59-A6C34878D82A}">
                    <a16:rowId xmlns:a16="http://schemas.microsoft.com/office/drawing/2014/main" val="583821011"/>
                  </a:ext>
                </a:extLst>
              </a:tr>
              <a:tr h="370840">
                <a:tc>
                  <a:txBody>
                    <a:bodyPr/>
                    <a:lstStyle/>
                    <a:p>
                      <a:pPr latinLnBrk="1"/>
                      <a:r>
                        <a:rPr lang="en-US" altLang="ko-KR" dirty="0"/>
                        <a:t>a &lt; b</a:t>
                      </a:r>
                      <a:endParaRPr lang="ko-KR" altLang="en-US" dirty="0"/>
                    </a:p>
                  </a:txBody>
                  <a:tcPr/>
                </a:tc>
                <a:tc>
                  <a:txBody>
                    <a:bodyPr/>
                    <a:lstStyle/>
                    <a:p>
                      <a:pPr latinLnBrk="1"/>
                      <a:r>
                        <a:rPr lang="en-US" altLang="ko-KR" dirty="0"/>
                        <a:t>Is a lower than b?</a:t>
                      </a:r>
                      <a:endParaRPr lang="ko-KR" altLang="en-US" dirty="0"/>
                    </a:p>
                  </a:txBody>
                  <a:tcPr/>
                </a:tc>
                <a:extLst>
                  <a:ext uri="{0D108BD9-81ED-4DB2-BD59-A6C34878D82A}">
                    <a16:rowId xmlns:a16="http://schemas.microsoft.com/office/drawing/2014/main" val="2062219858"/>
                  </a:ext>
                </a:extLst>
              </a:tr>
              <a:tr h="370840">
                <a:tc>
                  <a:txBody>
                    <a:bodyPr/>
                    <a:lstStyle/>
                    <a:p>
                      <a:pPr latinLnBrk="1"/>
                      <a:r>
                        <a:rPr lang="en-US" altLang="ko-KR" dirty="0"/>
                        <a:t>a &gt;= b</a:t>
                      </a:r>
                      <a:endParaRPr lang="ko-KR" altLang="en-US" dirty="0"/>
                    </a:p>
                  </a:txBody>
                  <a:tcPr/>
                </a:tc>
                <a:tc>
                  <a:txBody>
                    <a:bodyPr/>
                    <a:lstStyle/>
                    <a:p>
                      <a:pPr latinLnBrk="1"/>
                      <a:r>
                        <a:rPr lang="en-US" altLang="ko-KR" dirty="0"/>
                        <a:t>Is a bigger than or equal to b?</a:t>
                      </a:r>
                      <a:endParaRPr lang="ko-KR" altLang="en-US" dirty="0"/>
                    </a:p>
                  </a:txBody>
                  <a:tcPr/>
                </a:tc>
                <a:extLst>
                  <a:ext uri="{0D108BD9-81ED-4DB2-BD59-A6C34878D82A}">
                    <a16:rowId xmlns:a16="http://schemas.microsoft.com/office/drawing/2014/main" val="2076449461"/>
                  </a:ext>
                </a:extLst>
              </a:tr>
              <a:tr h="370840">
                <a:tc>
                  <a:txBody>
                    <a:bodyPr/>
                    <a:lstStyle/>
                    <a:p>
                      <a:pPr latinLnBrk="1"/>
                      <a:r>
                        <a:rPr lang="en-US" altLang="ko-KR" dirty="0"/>
                        <a:t>a &lt;= b</a:t>
                      </a:r>
                      <a:endParaRPr lang="ko-KR" altLang="en-US" dirty="0"/>
                    </a:p>
                  </a:txBody>
                  <a:tcPr/>
                </a:tc>
                <a:tc>
                  <a:txBody>
                    <a:bodyPr/>
                    <a:lstStyle/>
                    <a:p>
                      <a:pPr latinLnBrk="1"/>
                      <a:r>
                        <a:rPr lang="en-US" altLang="ko-KR" dirty="0"/>
                        <a:t>Is a lower than or equal to b?</a:t>
                      </a:r>
                      <a:endParaRPr lang="ko-KR" altLang="en-US" dirty="0"/>
                    </a:p>
                  </a:txBody>
                  <a:tcPr/>
                </a:tc>
                <a:extLst>
                  <a:ext uri="{0D108BD9-81ED-4DB2-BD59-A6C34878D82A}">
                    <a16:rowId xmlns:a16="http://schemas.microsoft.com/office/drawing/2014/main" val="1981916965"/>
                  </a:ext>
                </a:extLst>
              </a:tr>
              <a:tr h="370840">
                <a:tc>
                  <a:txBody>
                    <a:bodyPr/>
                    <a:lstStyle/>
                    <a:p>
                      <a:pPr latinLnBrk="1"/>
                      <a:r>
                        <a:rPr lang="en-US" altLang="ko-KR" dirty="0"/>
                        <a:t>a != b</a:t>
                      </a:r>
                      <a:endParaRPr lang="ko-KR" altLang="en-US" dirty="0"/>
                    </a:p>
                  </a:txBody>
                  <a:tcPr/>
                </a:tc>
                <a:tc>
                  <a:txBody>
                    <a:bodyPr/>
                    <a:lstStyle/>
                    <a:p>
                      <a:pPr latinLnBrk="1"/>
                      <a:r>
                        <a:rPr lang="en-US" altLang="ko-KR" dirty="0"/>
                        <a:t>Are a and b different?</a:t>
                      </a:r>
                      <a:endParaRPr lang="ko-KR" altLang="en-US" dirty="0"/>
                    </a:p>
                  </a:txBody>
                  <a:tcPr/>
                </a:tc>
                <a:extLst>
                  <a:ext uri="{0D108BD9-81ED-4DB2-BD59-A6C34878D82A}">
                    <a16:rowId xmlns:a16="http://schemas.microsoft.com/office/drawing/2014/main" val="955610578"/>
                  </a:ext>
                </a:extLst>
              </a:tr>
            </a:tbl>
          </a:graphicData>
        </a:graphic>
      </p:graphicFrame>
      <p:sp>
        <p:nvSpPr>
          <p:cNvPr id="6" name="TextBox 5">
            <a:extLst>
              <a:ext uri="{FF2B5EF4-FFF2-40B4-BE49-F238E27FC236}">
                <a16:creationId xmlns:a16="http://schemas.microsoft.com/office/drawing/2014/main" id="{5FD20F34-A260-E551-B18F-13E5BD4D67EB}"/>
              </a:ext>
            </a:extLst>
          </p:cNvPr>
          <p:cNvSpPr txBox="1"/>
          <p:nvPr/>
        </p:nvSpPr>
        <p:spPr>
          <a:xfrm>
            <a:off x="5532581" y="4247293"/>
            <a:ext cx="3611419" cy="954107"/>
          </a:xfrm>
          <a:prstGeom prst="rect">
            <a:avLst/>
          </a:prstGeom>
          <a:noFill/>
        </p:spPr>
        <p:txBody>
          <a:bodyPr wrap="square" rtlCol="0">
            <a:spAutoFit/>
          </a:bodyPr>
          <a:lstStyle/>
          <a:p>
            <a:r>
              <a:rPr lang="en-US" altLang="ko-KR" dirty="0">
                <a:solidFill>
                  <a:schemeClr val="accent1"/>
                </a:solidFill>
              </a:rPr>
              <a:t>'=' and '==' are different. '=' is used to make variables. It means storing data on the right side in variable on the left side. '==' means 'equals to'.</a:t>
            </a:r>
            <a:endParaRPr lang="ko-KR" altLang="en-US" b="1" dirty="0">
              <a:solidFill>
                <a:schemeClr val="accent1"/>
              </a:solidFill>
            </a:endParaRPr>
          </a:p>
        </p:txBody>
      </p:sp>
      <p:sp>
        <p:nvSpPr>
          <p:cNvPr id="7" name="직사각형 6">
            <a:extLst>
              <a:ext uri="{FF2B5EF4-FFF2-40B4-BE49-F238E27FC236}">
                <a16:creationId xmlns:a16="http://schemas.microsoft.com/office/drawing/2014/main" id="{B19CFDA7-2011-85F1-DC9D-0ED079E03F49}"/>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2" descr="Download Penguin Bird Cartoon Royalty-Free Vector Graphic - Pixabay">
            <a:extLst>
              <a:ext uri="{FF2B5EF4-FFF2-40B4-BE49-F238E27FC236}">
                <a16:creationId xmlns:a16="http://schemas.microsoft.com/office/drawing/2014/main" id="{10758C7D-550B-0E09-5CCC-03FACF144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66C81CB-DA0E-9CF5-3D36-429CF154663D}"/>
              </a:ext>
            </a:extLst>
          </p:cNvPr>
          <p:cNvSpPr txBox="1"/>
          <p:nvPr/>
        </p:nvSpPr>
        <p:spPr>
          <a:xfrm>
            <a:off x="5948219" y="3992904"/>
            <a:ext cx="1112981" cy="246221"/>
          </a:xfrm>
          <a:prstGeom prst="rect">
            <a:avLst/>
          </a:prstGeom>
          <a:solidFill>
            <a:schemeClr val="bg1"/>
          </a:solidFill>
        </p:spPr>
        <p:txBody>
          <a:bodyPr wrap="square" rtlCol="0">
            <a:spAutoFit/>
          </a:bodyPr>
          <a:lstStyle/>
          <a:p>
            <a:r>
              <a:rPr lang="en-US" altLang="ko-KR" sz="1000" dirty="0"/>
              <a:t>NOTIFICATION</a:t>
            </a:r>
            <a:endParaRPr lang="ko-KR" altLang="en-US" sz="1000" dirty="0"/>
          </a:p>
        </p:txBody>
      </p:sp>
    </p:spTree>
    <p:extLst>
      <p:ext uri="{BB962C8B-B14F-4D97-AF65-F5344CB8AC3E}">
        <p14:creationId xmlns:p14="http://schemas.microsoft.com/office/powerpoint/2010/main" val="1782143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Conditions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If a child whose height is 108 cm wants to use a bumper car whose restriction is that "height must be bigger than 120", staffs says he can't use it. Of course, if he is taller than 120 cm, then he can use it.</a:t>
            </a:r>
          </a:p>
          <a:p>
            <a:endParaRPr lang="en-US" altLang="ko-KR" dirty="0"/>
          </a:p>
          <a:p>
            <a:endParaRPr lang="en-US" altLang="ko-KR" dirty="0"/>
          </a:p>
          <a:p>
            <a:endParaRPr lang="en-US" altLang="ko-KR" dirty="0"/>
          </a:p>
        </p:txBody>
      </p:sp>
      <p:pic>
        <p:nvPicPr>
          <p:cNvPr id="11266" name="Picture 2" descr="만화 디자인의 범퍼카를 운전하는 소녀 | 무료 벡터">
            <a:extLst>
              <a:ext uri="{FF2B5EF4-FFF2-40B4-BE49-F238E27FC236}">
                <a16:creationId xmlns:a16="http://schemas.microsoft.com/office/drawing/2014/main" id="{354EEB8F-43D3-A9EB-A1A6-69FE454FD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33" y="2197257"/>
            <a:ext cx="1584929" cy="133263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114,401 Staff Cartoon Images, Stock Photos &amp; Vectors | Shutterstock">
            <a:extLst>
              <a:ext uri="{FF2B5EF4-FFF2-40B4-BE49-F238E27FC236}">
                <a16:creationId xmlns:a16="http://schemas.microsoft.com/office/drawing/2014/main" id="{4DCE5464-1DCB-D379-DA7D-612C62F89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956" y="2092201"/>
            <a:ext cx="1532225" cy="163813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Little Boy Cartoon Images - Free Download on Freepik">
            <a:extLst>
              <a:ext uri="{FF2B5EF4-FFF2-40B4-BE49-F238E27FC236}">
                <a16:creationId xmlns:a16="http://schemas.microsoft.com/office/drawing/2014/main" id="{CFFCFB0F-400A-0947-FDD8-0BD08D931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128" y="2410992"/>
            <a:ext cx="902710" cy="1485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05B6CE-C524-04F3-685F-1D0D10CA0892}"/>
              </a:ext>
            </a:extLst>
          </p:cNvPr>
          <p:cNvSpPr txBox="1"/>
          <p:nvPr/>
        </p:nvSpPr>
        <p:spPr>
          <a:xfrm>
            <a:off x="919097" y="3529891"/>
            <a:ext cx="1939558" cy="523220"/>
          </a:xfrm>
          <a:prstGeom prst="rect">
            <a:avLst/>
          </a:prstGeom>
          <a:noFill/>
        </p:spPr>
        <p:txBody>
          <a:bodyPr wrap="square" rtlCol="0">
            <a:spAutoFit/>
          </a:bodyPr>
          <a:lstStyle/>
          <a:p>
            <a:r>
              <a:rPr lang="en-US" altLang="ko-KR" dirty="0">
                <a:solidFill>
                  <a:schemeClr val="accent1"/>
                </a:solidFill>
              </a:rPr>
              <a:t>restriction:</a:t>
            </a:r>
          </a:p>
          <a:p>
            <a:r>
              <a:rPr lang="en-US" altLang="ko-KR" dirty="0">
                <a:solidFill>
                  <a:schemeClr val="accent1"/>
                </a:solidFill>
              </a:rPr>
              <a:t>height &gt; 120</a:t>
            </a:r>
            <a:endParaRPr lang="ko-KR" altLang="en-US" dirty="0">
              <a:solidFill>
                <a:schemeClr val="accent1"/>
              </a:solidFill>
            </a:endParaRPr>
          </a:p>
        </p:txBody>
      </p:sp>
      <p:sp>
        <p:nvSpPr>
          <p:cNvPr id="5" name="TextBox 4">
            <a:extLst>
              <a:ext uri="{FF2B5EF4-FFF2-40B4-BE49-F238E27FC236}">
                <a16:creationId xmlns:a16="http://schemas.microsoft.com/office/drawing/2014/main" id="{FD5C8FC4-6B09-7F00-9A78-40270A80CA12}"/>
              </a:ext>
            </a:extLst>
          </p:cNvPr>
          <p:cNvSpPr txBox="1"/>
          <p:nvPr/>
        </p:nvSpPr>
        <p:spPr>
          <a:xfrm>
            <a:off x="4719782" y="1889480"/>
            <a:ext cx="1939558" cy="307777"/>
          </a:xfrm>
          <a:prstGeom prst="rect">
            <a:avLst/>
          </a:prstGeom>
          <a:noFill/>
        </p:spPr>
        <p:txBody>
          <a:bodyPr wrap="square" rtlCol="0">
            <a:spAutoFit/>
          </a:bodyPr>
          <a:lstStyle/>
          <a:p>
            <a:r>
              <a:rPr lang="en-US" altLang="ko-KR" dirty="0">
                <a:solidFill>
                  <a:schemeClr val="accent1"/>
                </a:solidFill>
              </a:rPr>
              <a:t>your height is ???</a:t>
            </a:r>
            <a:endParaRPr lang="ko-KR" altLang="en-US" dirty="0">
              <a:solidFill>
                <a:schemeClr val="accent1"/>
              </a:solidFill>
            </a:endParaRPr>
          </a:p>
        </p:txBody>
      </p:sp>
      <p:sp>
        <p:nvSpPr>
          <p:cNvPr id="6" name="TextBox 5">
            <a:extLst>
              <a:ext uri="{FF2B5EF4-FFF2-40B4-BE49-F238E27FC236}">
                <a16:creationId xmlns:a16="http://schemas.microsoft.com/office/drawing/2014/main" id="{80D8E063-8BBF-CCE2-7EF7-B4581124C219}"/>
              </a:ext>
            </a:extLst>
          </p:cNvPr>
          <p:cNvSpPr txBox="1"/>
          <p:nvPr/>
        </p:nvSpPr>
        <p:spPr>
          <a:xfrm>
            <a:off x="5937072" y="2417861"/>
            <a:ext cx="1939558" cy="307777"/>
          </a:xfrm>
          <a:prstGeom prst="rect">
            <a:avLst/>
          </a:prstGeom>
          <a:noFill/>
        </p:spPr>
        <p:txBody>
          <a:bodyPr wrap="square" rtlCol="0">
            <a:spAutoFit/>
          </a:bodyPr>
          <a:lstStyle/>
          <a:p>
            <a:r>
              <a:rPr lang="en-US" altLang="ko-KR" dirty="0">
                <a:solidFill>
                  <a:schemeClr val="accent1"/>
                </a:solidFill>
              </a:rPr>
              <a:t>It's 108 cm !!!</a:t>
            </a:r>
            <a:endParaRPr lang="ko-KR" altLang="en-US" dirty="0">
              <a:solidFill>
                <a:schemeClr val="accent1"/>
              </a:solidFill>
            </a:endParaRPr>
          </a:p>
        </p:txBody>
      </p:sp>
      <p:sp>
        <p:nvSpPr>
          <p:cNvPr id="7" name="TextBox 6">
            <a:extLst>
              <a:ext uri="{FF2B5EF4-FFF2-40B4-BE49-F238E27FC236}">
                <a16:creationId xmlns:a16="http://schemas.microsoft.com/office/drawing/2014/main" id="{0A069160-9627-0D10-32DF-EAF180A84BE7}"/>
              </a:ext>
            </a:extLst>
          </p:cNvPr>
          <p:cNvSpPr txBox="1"/>
          <p:nvPr/>
        </p:nvSpPr>
        <p:spPr>
          <a:xfrm>
            <a:off x="4719782" y="3094440"/>
            <a:ext cx="1939558" cy="523220"/>
          </a:xfrm>
          <a:prstGeom prst="rect">
            <a:avLst/>
          </a:prstGeom>
          <a:noFill/>
        </p:spPr>
        <p:txBody>
          <a:bodyPr wrap="square" rtlCol="0">
            <a:spAutoFit/>
          </a:bodyPr>
          <a:lstStyle/>
          <a:p>
            <a:r>
              <a:rPr lang="en-US" altLang="ko-KR" dirty="0">
                <a:solidFill>
                  <a:schemeClr val="accent1"/>
                </a:solidFill>
              </a:rPr>
              <a:t>Oh, sorry… You can't use it …</a:t>
            </a:r>
            <a:endParaRPr lang="ko-KR" altLang="en-US" dirty="0">
              <a:solidFill>
                <a:schemeClr val="accent1"/>
              </a:solidFill>
            </a:endParaRPr>
          </a:p>
        </p:txBody>
      </p:sp>
    </p:spTree>
    <p:extLst>
      <p:ext uri="{BB962C8B-B14F-4D97-AF65-F5344CB8AC3E}">
        <p14:creationId xmlns:p14="http://schemas.microsoft.com/office/powerpoint/2010/main" val="4285461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Conditions</a:t>
            </a:r>
            <a:endParaRPr lang="ko-KR" altLang="en-US" dirty="0"/>
          </a:p>
        </p:txBody>
      </p:sp>
      <p:sp>
        <p:nvSpPr>
          <p:cNvPr id="6" name="부제목 5">
            <a:extLst>
              <a:ext uri="{FF2B5EF4-FFF2-40B4-BE49-F238E27FC236}">
                <a16:creationId xmlns:a16="http://schemas.microsoft.com/office/drawing/2014/main" id="{E6E917D3-37F5-6466-1FA5-42C441CCF4A6}"/>
              </a:ext>
            </a:extLst>
          </p:cNvPr>
          <p:cNvSpPr>
            <a:spLocks noGrp="1"/>
          </p:cNvSpPr>
          <p:nvPr>
            <p:ph type="subTitle" idx="1"/>
          </p:nvPr>
        </p:nvSpPr>
        <p:spPr/>
        <p:txBody>
          <a:bodyPr/>
          <a:lstStyle/>
          <a:p>
            <a:r>
              <a:rPr lang="en-US" altLang="ko-KR" dirty="0"/>
              <a:t>If we implement it, the program flow would be like … </a:t>
            </a:r>
          </a:p>
        </p:txBody>
      </p:sp>
      <p:sp>
        <p:nvSpPr>
          <p:cNvPr id="7" name="직사각형 6">
            <a:extLst>
              <a:ext uri="{FF2B5EF4-FFF2-40B4-BE49-F238E27FC236}">
                <a16:creationId xmlns:a16="http://schemas.microsoft.com/office/drawing/2014/main" id="{1C9A4E4D-F5E3-6C9F-8613-B311F8D72B90}"/>
              </a:ext>
            </a:extLst>
          </p:cNvPr>
          <p:cNvSpPr/>
          <p:nvPr/>
        </p:nvSpPr>
        <p:spPr>
          <a:xfrm>
            <a:off x="3311236" y="1454727"/>
            <a:ext cx="2013528" cy="660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ko-KR" dirty="0">
                <a:solidFill>
                  <a:schemeClr val="accent1"/>
                </a:solidFill>
              </a:rPr>
              <a:t>get child's height:</a:t>
            </a:r>
          </a:p>
          <a:p>
            <a:pPr algn="ctr"/>
            <a:r>
              <a:rPr lang="en-US" altLang="ko-KR" dirty="0">
                <a:solidFill>
                  <a:schemeClr val="accent1"/>
                </a:solidFill>
              </a:rPr>
              <a:t>Your height is ???</a:t>
            </a:r>
            <a:endParaRPr lang="ko-KR" altLang="en-US" dirty="0">
              <a:solidFill>
                <a:schemeClr val="accent1"/>
              </a:solidFill>
            </a:endParaRPr>
          </a:p>
        </p:txBody>
      </p:sp>
      <p:sp>
        <p:nvSpPr>
          <p:cNvPr id="8" name="순서도: 판단 7">
            <a:extLst>
              <a:ext uri="{FF2B5EF4-FFF2-40B4-BE49-F238E27FC236}">
                <a16:creationId xmlns:a16="http://schemas.microsoft.com/office/drawing/2014/main" id="{7A0BCD8C-A84F-A402-0E75-3E535440B983}"/>
              </a:ext>
            </a:extLst>
          </p:cNvPr>
          <p:cNvSpPr/>
          <p:nvPr/>
        </p:nvSpPr>
        <p:spPr>
          <a:xfrm>
            <a:off x="3255820" y="2457363"/>
            <a:ext cx="2092036" cy="872837"/>
          </a:xfrm>
          <a:prstGeom prst="flowChartDecisi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ko-KR" dirty="0">
                <a:solidFill>
                  <a:schemeClr val="accent1"/>
                </a:solidFill>
              </a:rPr>
              <a:t>Is he taller than 120 cm?</a:t>
            </a:r>
            <a:endParaRPr lang="ko-KR" altLang="en-US" dirty="0">
              <a:solidFill>
                <a:schemeClr val="accent1"/>
              </a:solidFill>
            </a:endParaRPr>
          </a:p>
        </p:txBody>
      </p:sp>
      <p:cxnSp>
        <p:nvCxnSpPr>
          <p:cNvPr id="10" name="직선 화살표 연결선 9">
            <a:extLst>
              <a:ext uri="{FF2B5EF4-FFF2-40B4-BE49-F238E27FC236}">
                <a16:creationId xmlns:a16="http://schemas.microsoft.com/office/drawing/2014/main" id="{12D7CA41-4127-9C2C-9E04-BBE13FA926D4}"/>
              </a:ext>
            </a:extLst>
          </p:cNvPr>
          <p:cNvCxnSpPr>
            <a:cxnSpLocks/>
            <a:stCxn id="7" idx="2"/>
            <a:endCxn id="8" idx="0"/>
          </p:cNvCxnSpPr>
          <p:nvPr/>
        </p:nvCxnSpPr>
        <p:spPr>
          <a:xfrm flipH="1">
            <a:off x="4301838" y="2115127"/>
            <a:ext cx="16162" cy="342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순서도: 처리 11">
            <a:extLst>
              <a:ext uri="{FF2B5EF4-FFF2-40B4-BE49-F238E27FC236}">
                <a16:creationId xmlns:a16="http://schemas.microsoft.com/office/drawing/2014/main" id="{51918579-B02D-B561-E8A8-52409A3B3D05}"/>
              </a:ext>
            </a:extLst>
          </p:cNvPr>
          <p:cNvSpPr/>
          <p:nvPr/>
        </p:nvSpPr>
        <p:spPr>
          <a:xfrm>
            <a:off x="3396672" y="3698422"/>
            <a:ext cx="1842656" cy="775855"/>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ko-KR" dirty="0">
                <a:solidFill>
                  <a:schemeClr val="accent1"/>
                </a:solidFill>
              </a:rPr>
              <a:t>Enjoy !!!</a:t>
            </a:r>
            <a:endParaRPr lang="ko-KR" altLang="en-US" dirty="0">
              <a:solidFill>
                <a:schemeClr val="accent1"/>
              </a:solidFill>
            </a:endParaRPr>
          </a:p>
        </p:txBody>
      </p:sp>
      <p:sp>
        <p:nvSpPr>
          <p:cNvPr id="13" name="순서도: 처리 12">
            <a:extLst>
              <a:ext uri="{FF2B5EF4-FFF2-40B4-BE49-F238E27FC236}">
                <a16:creationId xmlns:a16="http://schemas.microsoft.com/office/drawing/2014/main" id="{A178810C-E55D-24C8-DC7C-256D474468E8}"/>
              </a:ext>
            </a:extLst>
          </p:cNvPr>
          <p:cNvSpPr/>
          <p:nvPr/>
        </p:nvSpPr>
        <p:spPr>
          <a:xfrm>
            <a:off x="773545" y="2554345"/>
            <a:ext cx="1842656" cy="775855"/>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ko-KR" dirty="0">
                <a:solidFill>
                  <a:schemeClr val="accent1"/>
                </a:solidFill>
              </a:rPr>
              <a:t>Sorry … You can't use it …</a:t>
            </a:r>
            <a:endParaRPr lang="ko-KR" altLang="en-US" dirty="0">
              <a:solidFill>
                <a:schemeClr val="accent1"/>
              </a:solidFill>
            </a:endParaRPr>
          </a:p>
        </p:txBody>
      </p:sp>
      <p:cxnSp>
        <p:nvCxnSpPr>
          <p:cNvPr id="15" name="직선 화살표 연결선 14">
            <a:extLst>
              <a:ext uri="{FF2B5EF4-FFF2-40B4-BE49-F238E27FC236}">
                <a16:creationId xmlns:a16="http://schemas.microsoft.com/office/drawing/2014/main" id="{F28D5D39-1736-23EA-096C-D0AA4490AE23}"/>
              </a:ext>
            </a:extLst>
          </p:cNvPr>
          <p:cNvCxnSpPr>
            <a:stCxn id="8" idx="1"/>
            <a:endCxn id="13" idx="3"/>
          </p:cNvCxnSpPr>
          <p:nvPr/>
        </p:nvCxnSpPr>
        <p:spPr>
          <a:xfrm flipH="1">
            <a:off x="2616201" y="2893782"/>
            <a:ext cx="639619" cy="48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99F9E71-1EBC-6197-27F5-7DEC97A9DED3}"/>
              </a:ext>
            </a:extLst>
          </p:cNvPr>
          <p:cNvCxnSpPr>
            <a:stCxn id="8" idx="2"/>
            <a:endCxn id="12" idx="0"/>
          </p:cNvCxnSpPr>
          <p:nvPr/>
        </p:nvCxnSpPr>
        <p:spPr>
          <a:xfrm>
            <a:off x="4301838" y="3330200"/>
            <a:ext cx="16162" cy="368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0D8C77-CD30-BAEB-452B-19263B59A440}"/>
              </a:ext>
            </a:extLst>
          </p:cNvPr>
          <p:cNvSpPr txBox="1"/>
          <p:nvPr/>
        </p:nvSpPr>
        <p:spPr>
          <a:xfrm>
            <a:off x="4301838" y="3352376"/>
            <a:ext cx="852055" cy="307777"/>
          </a:xfrm>
          <a:prstGeom prst="rect">
            <a:avLst/>
          </a:prstGeom>
          <a:noFill/>
        </p:spPr>
        <p:txBody>
          <a:bodyPr wrap="square" rtlCol="0">
            <a:spAutoFit/>
          </a:bodyPr>
          <a:lstStyle/>
          <a:p>
            <a:r>
              <a:rPr lang="en-US" altLang="ko-KR" dirty="0"/>
              <a:t>Yes</a:t>
            </a:r>
            <a:endParaRPr lang="ko-KR" altLang="en-US" dirty="0"/>
          </a:p>
        </p:txBody>
      </p:sp>
      <p:sp>
        <p:nvSpPr>
          <p:cNvPr id="19" name="TextBox 18">
            <a:extLst>
              <a:ext uri="{FF2B5EF4-FFF2-40B4-BE49-F238E27FC236}">
                <a16:creationId xmlns:a16="http://schemas.microsoft.com/office/drawing/2014/main" id="{5867D582-B4FC-CDDB-5EBA-75F87F2D377D}"/>
              </a:ext>
            </a:extLst>
          </p:cNvPr>
          <p:cNvSpPr txBox="1"/>
          <p:nvPr/>
        </p:nvSpPr>
        <p:spPr>
          <a:xfrm>
            <a:off x="2713183" y="2634495"/>
            <a:ext cx="852055" cy="307777"/>
          </a:xfrm>
          <a:prstGeom prst="rect">
            <a:avLst/>
          </a:prstGeom>
          <a:noFill/>
        </p:spPr>
        <p:txBody>
          <a:bodyPr wrap="square" rtlCol="0">
            <a:spAutoFit/>
          </a:bodyPr>
          <a:lstStyle/>
          <a:p>
            <a:r>
              <a:rPr lang="en-US" altLang="ko-KR" dirty="0"/>
              <a:t>No</a:t>
            </a:r>
            <a:endParaRPr lang="ko-KR" altLang="en-US" dirty="0"/>
          </a:p>
        </p:txBody>
      </p:sp>
      <p:sp>
        <p:nvSpPr>
          <p:cNvPr id="20" name="순서도: 처리 19">
            <a:extLst>
              <a:ext uri="{FF2B5EF4-FFF2-40B4-BE49-F238E27FC236}">
                <a16:creationId xmlns:a16="http://schemas.microsoft.com/office/drawing/2014/main" id="{E592AB5C-F7CD-7084-F41F-BA813DD7EE85}"/>
              </a:ext>
            </a:extLst>
          </p:cNvPr>
          <p:cNvSpPr/>
          <p:nvPr/>
        </p:nvSpPr>
        <p:spPr>
          <a:xfrm>
            <a:off x="3786909" y="2457363"/>
            <a:ext cx="1034479" cy="786077"/>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E875861D-6B96-3960-DF9E-54005F536E3D}"/>
              </a:ext>
            </a:extLst>
          </p:cNvPr>
          <p:cNvSpPr/>
          <p:nvPr/>
        </p:nvSpPr>
        <p:spPr>
          <a:xfrm rot="10800000">
            <a:off x="5043059" y="2479539"/>
            <a:ext cx="886686" cy="25904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09CA0F08-644C-369C-65EA-2FC82C023426}"/>
              </a:ext>
            </a:extLst>
          </p:cNvPr>
          <p:cNvSpPr txBox="1"/>
          <p:nvPr/>
        </p:nvSpPr>
        <p:spPr>
          <a:xfrm>
            <a:off x="5987475" y="2457363"/>
            <a:ext cx="2126670" cy="523220"/>
          </a:xfrm>
          <a:prstGeom prst="rect">
            <a:avLst/>
          </a:prstGeom>
          <a:noFill/>
        </p:spPr>
        <p:txBody>
          <a:bodyPr wrap="square" rtlCol="0">
            <a:spAutoFit/>
          </a:bodyPr>
          <a:lstStyle/>
          <a:p>
            <a:r>
              <a:rPr lang="en-US" altLang="ko-KR" dirty="0"/>
              <a:t>This is called condition:</a:t>
            </a:r>
          </a:p>
          <a:p>
            <a:r>
              <a:rPr lang="en-US" altLang="ko-KR" dirty="0"/>
              <a:t>height &gt; 120</a:t>
            </a:r>
            <a:endParaRPr lang="ko-KR" altLang="en-US" dirty="0"/>
          </a:p>
        </p:txBody>
      </p:sp>
    </p:spTree>
    <p:extLst>
      <p:ext uri="{BB962C8B-B14F-4D97-AF65-F5344CB8AC3E}">
        <p14:creationId xmlns:p14="http://schemas.microsoft.com/office/powerpoint/2010/main" val="3805144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Conditions</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We can use </a:t>
            </a:r>
            <a:r>
              <a:rPr lang="en-US" altLang="ko-KR" b="1" dirty="0"/>
              <a:t>the if, else statement </a:t>
            </a:r>
            <a:r>
              <a:rPr lang="en-US" altLang="ko-KR" dirty="0"/>
              <a:t>to implement it. When using the if else statement, the line including the condition should have </a:t>
            </a:r>
            <a:r>
              <a:rPr lang="en-US" altLang="ko-KR" b="1" dirty="0"/>
              <a:t>colon(:)</a:t>
            </a:r>
            <a:r>
              <a:rPr lang="en-US" altLang="ko-KR" dirty="0"/>
              <a:t> at the end. Also, </a:t>
            </a:r>
            <a:r>
              <a:rPr lang="en-US" altLang="ko-KR" b="1" dirty="0"/>
              <a:t>the execution block should be indented with the same extent</a:t>
            </a:r>
            <a:r>
              <a:rPr lang="en-US" altLang="ko-KR" dirty="0"/>
              <a:t>. To indent, press 'Tab'. </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Conditions are like a&gt;10, a&lt;=b, (a and b) or (c or d) ….</a:t>
            </a:r>
          </a:p>
          <a:p>
            <a:endParaRPr lang="en-US" altLang="ko-KR" dirty="0"/>
          </a:p>
          <a:p>
            <a:r>
              <a:rPr lang="en-US" altLang="ko-KR" dirty="0"/>
              <a:t>If the condition is True, then </a:t>
            </a:r>
            <a:r>
              <a:rPr lang="en-US" altLang="ko-KR" dirty="0" err="1"/>
              <a:t>if_block</a:t>
            </a:r>
            <a:r>
              <a:rPr lang="en-US" altLang="ko-KR" dirty="0"/>
              <a:t> is executed. If condition is not True, which is False, </a:t>
            </a:r>
            <a:r>
              <a:rPr lang="en-US" altLang="ko-KR" dirty="0" err="1"/>
              <a:t>else_block</a:t>
            </a:r>
            <a:r>
              <a:rPr lang="en-US" altLang="ko-KR" dirty="0"/>
              <a:t> is executed.</a:t>
            </a:r>
          </a:p>
        </p:txBody>
      </p:sp>
      <p:sp>
        <p:nvSpPr>
          <p:cNvPr id="5" name="TextBox 4">
            <a:extLst>
              <a:ext uri="{FF2B5EF4-FFF2-40B4-BE49-F238E27FC236}">
                <a16:creationId xmlns:a16="http://schemas.microsoft.com/office/drawing/2014/main" id="{1A4E80E4-BB17-CA80-70F5-DBE21051C8D7}"/>
              </a:ext>
            </a:extLst>
          </p:cNvPr>
          <p:cNvSpPr txBox="1"/>
          <p:nvPr/>
        </p:nvSpPr>
        <p:spPr>
          <a:xfrm>
            <a:off x="2235202" y="1911928"/>
            <a:ext cx="2068944" cy="1015663"/>
          </a:xfrm>
          <a:prstGeom prst="rect">
            <a:avLst/>
          </a:prstGeom>
          <a:noFill/>
        </p:spPr>
        <p:txBody>
          <a:bodyPr wrap="square" rtlCol="0">
            <a:spAutoFit/>
          </a:bodyPr>
          <a:lstStyle/>
          <a:p>
            <a:r>
              <a:rPr lang="en-US" altLang="ko-KR" sz="2000" b="1" dirty="0">
                <a:solidFill>
                  <a:schemeClr val="accent1"/>
                </a:solidFill>
              </a:rPr>
              <a:t>if </a:t>
            </a:r>
            <a:r>
              <a:rPr lang="en-US" altLang="ko-KR" sz="2000" b="1" i="1" dirty="0">
                <a:solidFill>
                  <a:schemeClr val="accent1"/>
                </a:solidFill>
              </a:rPr>
              <a:t>condition</a:t>
            </a:r>
            <a:r>
              <a:rPr lang="en-US" altLang="ko-KR" sz="2000" b="1" dirty="0">
                <a:solidFill>
                  <a:schemeClr val="accent1"/>
                </a:solidFill>
              </a:rPr>
              <a:t>:</a:t>
            </a:r>
          </a:p>
          <a:p>
            <a:r>
              <a:rPr lang="en-US" altLang="ko-KR" sz="2000" b="1" dirty="0">
                <a:solidFill>
                  <a:schemeClr val="accent1"/>
                </a:solidFill>
              </a:rPr>
              <a:t>	</a:t>
            </a:r>
            <a:r>
              <a:rPr lang="en-US" altLang="ko-KR" sz="2000" b="1" dirty="0" err="1">
                <a:solidFill>
                  <a:schemeClr val="accent1"/>
                </a:solidFill>
              </a:rPr>
              <a:t>if_block</a:t>
            </a:r>
            <a:endParaRPr lang="en-US" altLang="ko-KR" sz="2000" b="1" dirty="0">
              <a:solidFill>
                <a:schemeClr val="accent1"/>
              </a:solidFill>
            </a:endParaRPr>
          </a:p>
          <a:p>
            <a:endParaRPr lang="ko-KR" altLang="en-US" sz="2000" b="1" dirty="0">
              <a:solidFill>
                <a:schemeClr val="accent1"/>
              </a:solidFill>
            </a:endParaRPr>
          </a:p>
        </p:txBody>
      </p:sp>
      <p:sp>
        <p:nvSpPr>
          <p:cNvPr id="6" name="TextBox 5">
            <a:extLst>
              <a:ext uri="{FF2B5EF4-FFF2-40B4-BE49-F238E27FC236}">
                <a16:creationId xmlns:a16="http://schemas.microsoft.com/office/drawing/2014/main" id="{66816739-C118-9E51-0B97-2E0077B60C71}"/>
              </a:ext>
            </a:extLst>
          </p:cNvPr>
          <p:cNvSpPr txBox="1"/>
          <p:nvPr/>
        </p:nvSpPr>
        <p:spPr>
          <a:xfrm>
            <a:off x="5052290" y="1911928"/>
            <a:ext cx="2803237" cy="1631216"/>
          </a:xfrm>
          <a:prstGeom prst="rect">
            <a:avLst/>
          </a:prstGeom>
          <a:noFill/>
        </p:spPr>
        <p:txBody>
          <a:bodyPr wrap="square" rtlCol="0">
            <a:spAutoFit/>
          </a:bodyPr>
          <a:lstStyle/>
          <a:p>
            <a:r>
              <a:rPr lang="en-US" altLang="ko-KR" sz="2000" b="1" dirty="0">
                <a:solidFill>
                  <a:schemeClr val="accent1"/>
                </a:solidFill>
              </a:rPr>
              <a:t>if </a:t>
            </a:r>
            <a:r>
              <a:rPr lang="en-US" altLang="ko-KR" sz="2000" b="1" i="1" dirty="0">
                <a:solidFill>
                  <a:schemeClr val="accent1"/>
                </a:solidFill>
              </a:rPr>
              <a:t>condition</a:t>
            </a:r>
            <a:r>
              <a:rPr lang="en-US" altLang="ko-KR" sz="2000" b="1" dirty="0">
                <a:solidFill>
                  <a:schemeClr val="accent1"/>
                </a:solidFill>
              </a:rPr>
              <a:t>:</a:t>
            </a:r>
          </a:p>
          <a:p>
            <a:r>
              <a:rPr lang="en-US" altLang="ko-KR" sz="2000" b="1" dirty="0">
                <a:solidFill>
                  <a:schemeClr val="accent1"/>
                </a:solidFill>
              </a:rPr>
              <a:t>	if_ block</a:t>
            </a:r>
          </a:p>
          <a:p>
            <a:r>
              <a:rPr lang="en-US" altLang="ko-KR" sz="2000" b="1" dirty="0">
                <a:solidFill>
                  <a:schemeClr val="accent1"/>
                </a:solidFill>
              </a:rPr>
              <a:t>else:</a:t>
            </a:r>
          </a:p>
          <a:p>
            <a:r>
              <a:rPr lang="en-US" altLang="ko-KR" sz="2000" b="1" dirty="0">
                <a:solidFill>
                  <a:schemeClr val="accent1"/>
                </a:solidFill>
              </a:rPr>
              <a:t>	</a:t>
            </a:r>
            <a:r>
              <a:rPr lang="en-US" altLang="ko-KR" sz="2000" b="1" dirty="0" err="1">
                <a:solidFill>
                  <a:schemeClr val="accent1"/>
                </a:solidFill>
              </a:rPr>
              <a:t>else_block</a:t>
            </a:r>
            <a:endParaRPr lang="en-US" altLang="ko-KR" sz="2000" b="1" dirty="0">
              <a:solidFill>
                <a:schemeClr val="accent1"/>
              </a:solidFill>
            </a:endParaRPr>
          </a:p>
          <a:p>
            <a:endParaRPr lang="ko-KR" altLang="en-US" sz="2000" b="1" dirty="0">
              <a:solidFill>
                <a:schemeClr val="accent1"/>
              </a:solidFill>
            </a:endParaRPr>
          </a:p>
        </p:txBody>
      </p:sp>
      <p:sp>
        <p:nvSpPr>
          <p:cNvPr id="8" name="자유형: 도형 7">
            <a:extLst>
              <a:ext uri="{FF2B5EF4-FFF2-40B4-BE49-F238E27FC236}">
                <a16:creationId xmlns:a16="http://schemas.microsoft.com/office/drawing/2014/main" id="{05C936E7-88AE-4A01-FD07-A7546F549596}"/>
              </a:ext>
            </a:extLst>
          </p:cNvPr>
          <p:cNvSpPr/>
          <p:nvPr/>
        </p:nvSpPr>
        <p:spPr>
          <a:xfrm>
            <a:off x="2313709" y="2521694"/>
            <a:ext cx="845127" cy="254000"/>
          </a:xfrm>
          <a:custGeom>
            <a:avLst/>
            <a:gdLst>
              <a:gd name="connsiteX0" fmla="*/ 0 w 845127"/>
              <a:gd name="connsiteY0" fmla="*/ 0 h 254000"/>
              <a:gd name="connsiteX1" fmla="*/ 64654 w 845127"/>
              <a:gd name="connsiteY1" fmla="*/ 106218 h 254000"/>
              <a:gd name="connsiteX2" fmla="*/ 212436 w 845127"/>
              <a:gd name="connsiteY2" fmla="*/ 221673 h 254000"/>
              <a:gd name="connsiteX3" fmla="*/ 254000 w 845127"/>
              <a:gd name="connsiteY3" fmla="*/ 240145 h 254000"/>
              <a:gd name="connsiteX4" fmla="*/ 272473 w 845127"/>
              <a:gd name="connsiteY4" fmla="*/ 249382 h 254000"/>
              <a:gd name="connsiteX5" fmla="*/ 309418 w 845127"/>
              <a:gd name="connsiteY5" fmla="*/ 254000 h 254000"/>
              <a:gd name="connsiteX6" fmla="*/ 461818 w 845127"/>
              <a:gd name="connsiteY6" fmla="*/ 244764 h 254000"/>
              <a:gd name="connsiteX7" fmla="*/ 521854 w 845127"/>
              <a:gd name="connsiteY7" fmla="*/ 226291 h 254000"/>
              <a:gd name="connsiteX8" fmla="*/ 549564 w 845127"/>
              <a:gd name="connsiteY8" fmla="*/ 212436 h 254000"/>
              <a:gd name="connsiteX9" fmla="*/ 577273 w 845127"/>
              <a:gd name="connsiteY9" fmla="*/ 207818 h 254000"/>
              <a:gd name="connsiteX10" fmla="*/ 623454 w 845127"/>
              <a:gd name="connsiteY10" fmla="*/ 184727 h 254000"/>
              <a:gd name="connsiteX11" fmla="*/ 646545 w 845127"/>
              <a:gd name="connsiteY11" fmla="*/ 175491 h 254000"/>
              <a:gd name="connsiteX12" fmla="*/ 683491 w 845127"/>
              <a:gd name="connsiteY12" fmla="*/ 157018 h 254000"/>
              <a:gd name="connsiteX13" fmla="*/ 697345 w 845127"/>
              <a:gd name="connsiteY13" fmla="*/ 143164 h 254000"/>
              <a:gd name="connsiteX14" fmla="*/ 734291 w 845127"/>
              <a:gd name="connsiteY14" fmla="*/ 120073 h 254000"/>
              <a:gd name="connsiteX15" fmla="*/ 798945 w 845127"/>
              <a:gd name="connsiteY15" fmla="*/ 60036 h 254000"/>
              <a:gd name="connsiteX16" fmla="*/ 808182 w 845127"/>
              <a:gd name="connsiteY16" fmla="*/ 50800 h 254000"/>
              <a:gd name="connsiteX17" fmla="*/ 826654 w 845127"/>
              <a:gd name="connsiteY17" fmla="*/ 23091 h 254000"/>
              <a:gd name="connsiteX18" fmla="*/ 845127 w 845127"/>
              <a:gd name="connsiteY18"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5127" h="254000">
                <a:moveTo>
                  <a:pt x="0" y="0"/>
                </a:moveTo>
                <a:cubicBezTo>
                  <a:pt x="20014" y="50038"/>
                  <a:pt x="11022" y="32155"/>
                  <a:pt x="64654" y="106218"/>
                </a:cubicBezTo>
                <a:cubicBezTo>
                  <a:pt x="109407" y="168019"/>
                  <a:pt x="131214" y="185576"/>
                  <a:pt x="212436" y="221673"/>
                </a:cubicBezTo>
                <a:lnTo>
                  <a:pt x="254000" y="240145"/>
                </a:lnTo>
                <a:cubicBezTo>
                  <a:pt x="260251" y="243030"/>
                  <a:pt x="265794" y="247712"/>
                  <a:pt x="272473" y="249382"/>
                </a:cubicBezTo>
                <a:cubicBezTo>
                  <a:pt x="284513" y="252392"/>
                  <a:pt x="297103" y="252461"/>
                  <a:pt x="309418" y="254000"/>
                </a:cubicBezTo>
                <a:cubicBezTo>
                  <a:pt x="360218" y="250921"/>
                  <a:pt x="411177" y="249828"/>
                  <a:pt x="461818" y="244764"/>
                </a:cubicBezTo>
                <a:cubicBezTo>
                  <a:pt x="467439" y="244202"/>
                  <a:pt x="514846" y="229211"/>
                  <a:pt x="521854" y="226291"/>
                </a:cubicBezTo>
                <a:cubicBezTo>
                  <a:pt x="531387" y="222319"/>
                  <a:pt x="539767" y="215702"/>
                  <a:pt x="549564" y="212436"/>
                </a:cubicBezTo>
                <a:cubicBezTo>
                  <a:pt x="558447" y="209475"/>
                  <a:pt x="568037" y="209357"/>
                  <a:pt x="577273" y="207818"/>
                </a:cubicBezTo>
                <a:cubicBezTo>
                  <a:pt x="636589" y="184092"/>
                  <a:pt x="563056" y="214927"/>
                  <a:pt x="623454" y="184727"/>
                </a:cubicBezTo>
                <a:cubicBezTo>
                  <a:pt x="630869" y="181020"/>
                  <a:pt x="639298" y="179517"/>
                  <a:pt x="646545" y="175491"/>
                </a:cubicBezTo>
                <a:cubicBezTo>
                  <a:pt x="685083" y="154081"/>
                  <a:pt x="645192" y="166592"/>
                  <a:pt x="683491" y="157018"/>
                </a:cubicBezTo>
                <a:cubicBezTo>
                  <a:pt x="688109" y="152400"/>
                  <a:pt x="692120" y="147083"/>
                  <a:pt x="697345" y="143164"/>
                </a:cubicBezTo>
                <a:cubicBezTo>
                  <a:pt x="758435" y="97346"/>
                  <a:pt x="692413" y="152286"/>
                  <a:pt x="734291" y="120073"/>
                </a:cubicBezTo>
                <a:cubicBezTo>
                  <a:pt x="796917" y="71900"/>
                  <a:pt x="763785" y="101056"/>
                  <a:pt x="798945" y="60036"/>
                </a:cubicBezTo>
                <a:cubicBezTo>
                  <a:pt x="801779" y="56730"/>
                  <a:pt x="805570" y="54283"/>
                  <a:pt x="808182" y="50800"/>
                </a:cubicBezTo>
                <a:cubicBezTo>
                  <a:pt x="814842" y="41920"/>
                  <a:pt x="818805" y="30940"/>
                  <a:pt x="826654" y="23091"/>
                </a:cubicBezTo>
                <a:cubicBezTo>
                  <a:pt x="842943" y="6802"/>
                  <a:pt x="837588" y="15078"/>
                  <a:pt x="845127"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E9316C0-ABC3-00F3-0885-D8A8B9EB7B1F}"/>
              </a:ext>
            </a:extLst>
          </p:cNvPr>
          <p:cNvSpPr txBox="1"/>
          <p:nvPr/>
        </p:nvSpPr>
        <p:spPr>
          <a:xfrm>
            <a:off x="2479962" y="2773702"/>
            <a:ext cx="877455" cy="307777"/>
          </a:xfrm>
          <a:prstGeom prst="rect">
            <a:avLst/>
          </a:prstGeom>
          <a:noFill/>
        </p:spPr>
        <p:txBody>
          <a:bodyPr wrap="square" rtlCol="0">
            <a:spAutoFit/>
          </a:bodyPr>
          <a:lstStyle/>
          <a:p>
            <a:r>
              <a:rPr lang="en-US" altLang="ko-KR" dirty="0">
                <a:solidFill>
                  <a:srgbClr val="FF0000"/>
                </a:solidFill>
              </a:rPr>
              <a:t>Tab</a:t>
            </a:r>
            <a:endParaRPr lang="ko-KR" altLang="en-US" dirty="0">
              <a:solidFill>
                <a:srgbClr val="FF0000"/>
              </a:solidFill>
            </a:endParaRPr>
          </a:p>
        </p:txBody>
      </p:sp>
    </p:spTree>
    <p:extLst>
      <p:ext uri="{BB962C8B-B14F-4D97-AF65-F5344CB8AC3E}">
        <p14:creationId xmlns:p14="http://schemas.microsoft.com/office/powerpoint/2010/main" val="1955892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Conditions</a:t>
            </a:r>
            <a:endParaRPr lang="ko-KR" altLang="en-US" dirty="0"/>
          </a:p>
        </p:txBody>
      </p:sp>
      <p:graphicFrame>
        <p:nvGraphicFramePr>
          <p:cNvPr id="4" name="표 4">
            <a:extLst>
              <a:ext uri="{FF2B5EF4-FFF2-40B4-BE49-F238E27FC236}">
                <a16:creationId xmlns:a16="http://schemas.microsoft.com/office/drawing/2014/main" id="{F36AB498-A133-BD77-D8CD-000AEBE98D2E}"/>
              </a:ext>
            </a:extLst>
          </p:cNvPr>
          <p:cNvGraphicFramePr>
            <a:graphicFrameLocks noGrp="1"/>
          </p:cNvGraphicFramePr>
          <p:nvPr>
            <p:extLst>
              <p:ext uri="{D42A27DB-BD31-4B8C-83A1-F6EECF244321}">
                <p14:modId xmlns:p14="http://schemas.microsoft.com/office/powerpoint/2010/main" val="4217737141"/>
              </p:ext>
            </p:extLst>
          </p:nvPr>
        </p:nvGraphicFramePr>
        <p:xfrm>
          <a:off x="452582" y="1330220"/>
          <a:ext cx="8473702" cy="2307426"/>
        </p:xfrm>
        <a:graphic>
          <a:graphicData uri="http://schemas.openxmlformats.org/drawingml/2006/table">
            <a:tbl>
              <a:tblPr firstRow="1" bandRow="1">
                <a:tableStyleId>{0324179D-5A76-4B28-A430-DBD8E55DE50D}</a:tableStyleId>
              </a:tblPr>
              <a:tblGrid>
                <a:gridCol w="2877127">
                  <a:extLst>
                    <a:ext uri="{9D8B030D-6E8A-4147-A177-3AD203B41FA5}">
                      <a16:colId xmlns:a16="http://schemas.microsoft.com/office/drawing/2014/main" val="3750766212"/>
                    </a:ext>
                  </a:extLst>
                </a:gridCol>
                <a:gridCol w="5596575">
                  <a:extLst>
                    <a:ext uri="{9D8B030D-6E8A-4147-A177-3AD203B41FA5}">
                      <a16:colId xmlns:a16="http://schemas.microsoft.com/office/drawing/2014/main" val="2476248865"/>
                    </a:ext>
                  </a:extLst>
                </a:gridCol>
              </a:tblGrid>
              <a:tr h="1149186">
                <a:tc>
                  <a:txBody>
                    <a:bodyPr/>
                    <a:lstStyle/>
                    <a:p>
                      <a:pPr latinLnBrk="1"/>
                      <a:r>
                        <a:rPr lang="en-US" altLang="ko-KR" dirty="0"/>
                        <a:t>a=10</a:t>
                      </a:r>
                    </a:p>
                    <a:p>
                      <a:pPr latinLnBrk="1"/>
                      <a:r>
                        <a:rPr lang="en-US" altLang="ko-KR" dirty="0"/>
                        <a:t>if(a==10):</a:t>
                      </a:r>
                    </a:p>
                    <a:p>
                      <a:pPr latinLnBrk="1"/>
                      <a:r>
                        <a:rPr lang="ko-KR" altLang="en-US" dirty="0"/>
                        <a:t>  </a:t>
                      </a:r>
                      <a:r>
                        <a:rPr lang="en-US" altLang="ko-KR" dirty="0"/>
                        <a:t>print(“a is equal to 10”)</a:t>
                      </a:r>
                    </a:p>
                    <a:p>
                      <a:pPr latinLnBrk="1"/>
                      <a:r>
                        <a:rPr lang="en-US" altLang="ko-KR" dirty="0"/>
                        <a:t>else:</a:t>
                      </a:r>
                    </a:p>
                    <a:p>
                      <a:pPr latinLnBrk="1"/>
                      <a:r>
                        <a:rPr lang="en-US" altLang="ko-KR" dirty="0"/>
                        <a:t>  print(“a is not equal to 10”)</a:t>
                      </a:r>
                      <a:endParaRPr lang="ko-KR" altLang="en-US" dirty="0"/>
                    </a:p>
                  </a:txBody>
                  <a:tcPr/>
                </a:tc>
                <a:tc>
                  <a:txBody>
                    <a:bodyPr/>
                    <a:lstStyle/>
                    <a:p>
                      <a:pPr latinLnBrk="1"/>
                      <a:endParaRPr lang="en-US" altLang="ko-KR" dirty="0"/>
                    </a:p>
                    <a:p>
                      <a:pPr latinLnBrk="1"/>
                      <a:r>
                        <a:rPr lang="en-US" altLang="ko-KR" dirty="0"/>
                        <a:t>Executes the following indented block if a is equal to 2</a:t>
                      </a:r>
                    </a:p>
                    <a:p>
                      <a:pPr latinLnBrk="1"/>
                      <a:r>
                        <a:rPr lang="en-US" altLang="ko-KR" dirty="0"/>
                        <a:t>Indented block. Prints “a is equal to 10”</a:t>
                      </a:r>
                    </a:p>
                    <a:p>
                      <a:pPr latinLnBrk="1"/>
                      <a:r>
                        <a:rPr lang="en-US" altLang="ko-KR" dirty="0"/>
                        <a:t>Executes the following indented block if the above condition is false.</a:t>
                      </a:r>
                    </a:p>
                    <a:p>
                      <a:pPr latinLnBrk="1"/>
                      <a:r>
                        <a:rPr lang="en-US" altLang="ko-KR" dirty="0"/>
                        <a:t>Indented block. Prints “a is not equal to 10”</a:t>
                      </a:r>
                      <a:endParaRPr lang="ko-KR" altLang="en-US" dirty="0"/>
                    </a:p>
                  </a:txBody>
                  <a:tcPr/>
                </a:tc>
                <a:extLst>
                  <a:ext uri="{0D108BD9-81ED-4DB2-BD59-A6C34878D82A}">
                    <a16:rowId xmlns:a16="http://schemas.microsoft.com/office/drawing/2014/main" val="656127864"/>
                  </a:ext>
                </a:extLst>
              </a:tr>
              <a:tr h="1149186">
                <a:tc>
                  <a:txBody>
                    <a:bodyPr/>
                    <a:lstStyle/>
                    <a:p>
                      <a:pPr latinLnBrk="1"/>
                      <a:r>
                        <a:rPr lang="en-US" altLang="ko-KR" dirty="0"/>
                        <a:t>b = '</a:t>
                      </a:r>
                      <a:r>
                        <a:rPr lang="en-US" altLang="ko-KR" dirty="0" err="1"/>
                        <a:t>hong</a:t>
                      </a:r>
                      <a:r>
                        <a:rPr lang="en-US" altLang="ko-KR" dirty="0"/>
                        <a:t>'</a:t>
                      </a:r>
                    </a:p>
                    <a:p>
                      <a:pPr latinLnBrk="1"/>
                      <a:r>
                        <a:rPr lang="en-US" altLang="ko-KR" dirty="0"/>
                        <a:t>if b == '</a:t>
                      </a:r>
                      <a:r>
                        <a:rPr lang="en-US" altLang="ko-KR" dirty="0" err="1"/>
                        <a:t>hong</a:t>
                      </a:r>
                      <a:r>
                        <a:rPr lang="en-US" altLang="ko-KR" dirty="0"/>
                        <a:t>':</a:t>
                      </a:r>
                    </a:p>
                    <a:p>
                      <a:pPr latinLnBrk="1"/>
                      <a:r>
                        <a:rPr lang="ko-KR" altLang="en-US" dirty="0"/>
                        <a:t>   </a:t>
                      </a:r>
                      <a:r>
                        <a:rPr lang="en-US" altLang="ko-KR" dirty="0"/>
                        <a:t>print('Nice to meet you, </a:t>
                      </a:r>
                      <a:r>
                        <a:rPr lang="en-US" altLang="ko-KR" dirty="0" err="1"/>
                        <a:t>hong</a:t>
                      </a:r>
                      <a:r>
                        <a:rPr lang="en-US" altLang="ko-KR" dirty="0"/>
                        <a:t>!!')</a:t>
                      </a:r>
                    </a:p>
                    <a:p>
                      <a:pPr latinLnBrk="1"/>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369754422"/>
                  </a:ext>
                </a:extLst>
              </a:tr>
            </a:tbl>
          </a:graphicData>
        </a:graphic>
      </p:graphicFrame>
    </p:spTree>
    <p:extLst>
      <p:ext uri="{BB962C8B-B14F-4D97-AF65-F5344CB8AC3E}">
        <p14:creationId xmlns:p14="http://schemas.microsoft.com/office/powerpoint/2010/main" val="2016469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r>
              <a:rPr lang="en-US" altLang="ko-KR" dirty="0"/>
              <a:t>Let's go back to our example shown at the first slide of the subject 'Conditions'.</a:t>
            </a:r>
          </a:p>
          <a:p>
            <a:r>
              <a:rPr lang="en-US" altLang="ko-KR" dirty="0"/>
              <a:t>If a child whose height is 108 cm wants to use a bumper car whose restriction is that "height must be bigger than 120", staffs says he can't use it. If he is taller than 120 cm, then he can use it. </a:t>
            </a:r>
            <a:r>
              <a:rPr lang="en-US" altLang="ko-KR" b="1" dirty="0"/>
              <a:t>Make a program that receives height (float type), and prints "Enjoy!!" if height is bigger than 120.00 and "Sorry… you can't use it…" if height is not bigger than 120.00.</a:t>
            </a:r>
          </a:p>
          <a:p>
            <a:endParaRPr lang="en-US" altLang="ko-KR" dirty="0"/>
          </a:p>
          <a:p>
            <a:endParaRPr lang="en-US" altLang="ko-KR" dirty="0"/>
          </a:p>
          <a:p>
            <a:endParaRPr lang="en-US" altLang="ko-KR" dirty="0"/>
          </a:p>
        </p:txBody>
      </p:sp>
      <p:pic>
        <p:nvPicPr>
          <p:cNvPr id="11266" name="Picture 2" descr="만화 디자인의 범퍼카를 운전하는 소녀 | 무료 벡터">
            <a:extLst>
              <a:ext uri="{FF2B5EF4-FFF2-40B4-BE49-F238E27FC236}">
                <a16:creationId xmlns:a16="http://schemas.microsoft.com/office/drawing/2014/main" id="{354EEB8F-43D3-A9EB-A1A6-69FE454FD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88" y="2358015"/>
            <a:ext cx="1584929" cy="133263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114,401 Staff Cartoon Images, Stock Photos &amp; Vectors | Shutterstock">
            <a:extLst>
              <a:ext uri="{FF2B5EF4-FFF2-40B4-BE49-F238E27FC236}">
                <a16:creationId xmlns:a16="http://schemas.microsoft.com/office/drawing/2014/main" id="{4DCE5464-1DCB-D379-DA7D-612C62F89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011" y="2252959"/>
            <a:ext cx="1532225" cy="163813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Little Boy Cartoon Images - Free Download on Freepik">
            <a:extLst>
              <a:ext uri="{FF2B5EF4-FFF2-40B4-BE49-F238E27FC236}">
                <a16:creationId xmlns:a16="http://schemas.microsoft.com/office/drawing/2014/main" id="{CFFCFB0F-400A-0947-FDD8-0BD08D931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183" y="2571750"/>
            <a:ext cx="902710" cy="1485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05B6CE-C524-04F3-685F-1D0D10CA0892}"/>
              </a:ext>
            </a:extLst>
          </p:cNvPr>
          <p:cNvSpPr txBox="1"/>
          <p:nvPr/>
        </p:nvSpPr>
        <p:spPr>
          <a:xfrm>
            <a:off x="1136152" y="3690649"/>
            <a:ext cx="1939558" cy="523220"/>
          </a:xfrm>
          <a:prstGeom prst="rect">
            <a:avLst/>
          </a:prstGeom>
          <a:noFill/>
        </p:spPr>
        <p:txBody>
          <a:bodyPr wrap="square" rtlCol="0">
            <a:spAutoFit/>
          </a:bodyPr>
          <a:lstStyle/>
          <a:p>
            <a:r>
              <a:rPr lang="en-US" altLang="ko-KR" dirty="0">
                <a:solidFill>
                  <a:schemeClr val="accent1"/>
                </a:solidFill>
              </a:rPr>
              <a:t>restriction:</a:t>
            </a:r>
          </a:p>
          <a:p>
            <a:r>
              <a:rPr lang="en-US" altLang="ko-KR" dirty="0">
                <a:solidFill>
                  <a:schemeClr val="accent1"/>
                </a:solidFill>
              </a:rPr>
              <a:t>height &gt; 120</a:t>
            </a:r>
            <a:endParaRPr lang="ko-KR" altLang="en-US" dirty="0">
              <a:solidFill>
                <a:schemeClr val="accent1"/>
              </a:solidFill>
            </a:endParaRPr>
          </a:p>
        </p:txBody>
      </p:sp>
      <p:sp>
        <p:nvSpPr>
          <p:cNvPr id="5" name="TextBox 4">
            <a:extLst>
              <a:ext uri="{FF2B5EF4-FFF2-40B4-BE49-F238E27FC236}">
                <a16:creationId xmlns:a16="http://schemas.microsoft.com/office/drawing/2014/main" id="{FD5C8FC4-6B09-7F00-9A78-40270A80CA12}"/>
              </a:ext>
            </a:extLst>
          </p:cNvPr>
          <p:cNvSpPr txBox="1"/>
          <p:nvPr/>
        </p:nvSpPr>
        <p:spPr>
          <a:xfrm>
            <a:off x="4936837" y="2050238"/>
            <a:ext cx="1939558" cy="307777"/>
          </a:xfrm>
          <a:prstGeom prst="rect">
            <a:avLst/>
          </a:prstGeom>
          <a:noFill/>
        </p:spPr>
        <p:txBody>
          <a:bodyPr wrap="square" rtlCol="0">
            <a:spAutoFit/>
          </a:bodyPr>
          <a:lstStyle/>
          <a:p>
            <a:r>
              <a:rPr lang="en-US" altLang="ko-KR" dirty="0">
                <a:solidFill>
                  <a:schemeClr val="accent1"/>
                </a:solidFill>
              </a:rPr>
              <a:t>your height is ???</a:t>
            </a:r>
            <a:endParaRPr lang="ko-KR" altLang="en-US" dirty="0">
              <a:solidFill>
                <a:schemeClr val="accent1"/>
              </a:solidFill>
            </a:endParaRPr>
          </a:p>
        </p:txBody>
      </p:sp>
      <p:sp>
        <p:nvSpPr>
          <p:cNvPr id="6" name="TextBox 5">
            <a:extLst>
              <a:ext uri="{FF2B5EF4-FFF2-40B4-BE49-F238E27FC236}">
                <a16:creationId xmlns:a16="http://schemas.microsoft.com/office/drawing/2014/main" id="{80D8E063-8BBF-CCE2-7EF7-B4581124C219}"/>
              </a:ext>
            </a:extLst>
          </p:cNvPr>
          <p:cNvSpPr txBox="1"/>
          <p:nvPr/>
        </p:nvSpPr>
        <p:spPr>
          <a:xfrm>
            <a:off x="6154127" y="2578619"/>
            <a:ext cx="1939558" cy="307777"/>
          </a:xfrm>
          <a:prstGeom prst="rect">
            <a:avLst/>
          </a:prstGeom>
          <a:noFill/>
        </p:spPr>
        <p:txBody>
          <a:bodyPr wrap="square" rtlCol="0">
            <a:spAutoFit/>
          </a:bodyPr>
          <a:lstStyle/>
          <a:p>
            <a:r>
              <a:rPr lang="en-US" altLang="ko-KR" dirty="0">
                <a:solidFill>
                  <a:schemeClr val="accent1"/>
                </a:solidFill>
              </a:rPr>
              <a:t>It's 108 cm !!!</a:t>
            </a:r>
            <a:endParaRPr lang="ko-KR" altLang="en-US" dirty="0">
              <a:solidFill>
                <a:schemeClr val="accent1"/>
              </a:solidFill>
            </a:endParaRPr>
          </a:p>
        </p:txBody>
      </p:sp>
      <p:sp>
        <p:nvSpPr>
          <p:cNvPr id="7" name="TextBox 6">
            <a:extLst>
              <a:ext uri="{FF2B5EF4-FFF2-40B4-BE49-F238E27FC236}">
                <a16:creationId xmlns:a16="http://schemas.microsoft.com/office/drawing/2014/main" id="{0A069160-9627-0D10-32DF-EAF180A84BE7}"/>
              </a:ext>
            </a:extLst>
          </p:cNvPr>
          <p:cNvSpPr txBox="1"/>
          <p:nvPr/>
        </p:nvSpPr>
        <p:spPr>
          <a:xfrm>
            <a:off x="4936837" y="3255198"/>
            <a:ext cx="1939558" cy="523220"/>
          </a:xfrm>
          <a:prstGeom prst="rect">
            <a:avLst/>
          </a:prstGeom>
          <a:noFill/>
        </p:spPr>
        <p:txBody>
          <a:bodyPr wrap="square" rtlCol="0">
            <a:spAutoFit/>
          </a:bodyPr>
          <a:lstStyle/>
          <a:p>
            <a:r>
              <a:rPr lang="en-US" altLang="ko-KR" dirty="0">
                <a:solidFill>
                  <a:schemeClr val="accent1"/>
                </a:solidFill>
              </a:rPr>
              <a:t>Oh, sorry… You can't use it …</a:t>
            </a:r>
            <a:endParaRPr lang="ko-KR" altLang="en-US" dirty="0">
              <a:solidFill>
                <a:schemeClr val="accent1"/>
              </a:solidFill>
            </a:endParaRPr>
          </a:p>
        </p:txBody>
      </p:sp>
      <p:sp>
        <p:nvSpPr>
          <p:cNvPr id="8" name="TextBox 7">
            <a:extLst>
              <a:ext uri="{FF2B5EF4-FFF2-40B4-BE49-F238E27FC236}">
                <a16:creationId xmlns:a16="http://schemas.microsoft.com/office/drawing/2014/main" id="{6EAEA790-1F37-71A8-C478-EA67E11A7D16}"/>
              </a:ext>
            </a:extLst>
          </p:cNvPr>
          <p:cNvSpPr txBox="1"/>
          <p:nvPr/>
        </p:nvSpPr>
        <p:spPr>
          <a:xfrm>
            <a:off x="5532581" y="4247293"/>
            <a:ext cx="3611419" cy="738664"/>
          </a:xfrm>
          <a:prstGeom prst="rect">
            <a:avLst/>
          </a:prstGeom>
          <a:noFill/>
        </p:spPr>
        <p:txBody>
          <a:bodyPr wrap="square" rtlCol="0">
            <a:spAutoFit/>
          </a:bodyPr>
          <a:lstStyle/>
          <a:p>
            <a:pPr marL="342900" indent="-342900">
              <a:buAutoNum type="arabicPeriod"/>
            </a:pPr>
            <a:r>
              <a:rPr lang="en-US" altLang="ko-KR" dirty="0">
                <a:solidFill>
                  <a:schemeClr val="accent1"/>
                </a:solidFill>
              </a:rPr>
              <a:t>receives height from users: use input()</a:t>
            </a:r>
          </a:p>
          <a:p>
            <a:pPr marL="342900" indent="-342900">
              <a:buAutoNum type="arabicPeriod"/>
            </a:pPr>
            <a:r>
              <a:rPr lang="en-US" altLang="ko-KR" dirty="0">
                <a:solidFill>
                  <a:schemeClr val="accent1"/>
                </a:solidFill>
              </a:rPr>
              <a:t>height = float(input('your height is ???'))</a:t>
            </a:r>
          </a:p>
          <a:p>
            <a:pPr marL="342900" indent="-342900">
              <a:buAutoNum type="arabicPeriod"/>
            </a:pPr>
            <a:r>
              <a:rPr lang="en-US" altLang="ko-KR" dirty="0">
                <a:solidFill>
                  <a:schemeClr val="accent1"/>
                </a:solidFill>
              </a:rPr>
              <a:t>use if else statement</a:t>
            </a:r>
            <a:endParaRPr lang="ko-KR" altLang="en-US" dirty="0">
              <a:solidFill>
                <a:schemeClr val="accent1"/>
              </a:solidFill>
            </a:endParaRPr>
          </a:p>
        </p:txBody>
      </p:sp>
      <p:sp>
        <p:nvSpPr>
          <p:cNvPr id="9" name="직사각형 8">
            <a:extLst>
              <a:ext uri="{FF2B5EF4-FFF2-40B4-BE49-F238E27FC236}">
                <a16:creationId xmlns:a16="http://schemas.microsoft.com/office/drawing/2014/main" id="{37B1C29F-306C-F537-D6C9-F9ACAABED5ED}"/>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2" descr="Download Penguin Bird Cartoon Royalty-Free Vector Graphic - Pixabay">
            <a:extLst>
              <a:ext uri="{FF2B5EF4-FFF2-40B4-BE49-F238E27FC236}">
                <a16:creationId xmlns:a16="http://schemas.microsoft.com/office/drawing/2014/main" id="{E0C15696-E9B0-859E-5BBA-006A7776A9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FED88FB-18B6-5B65-3794-A573143E61B1}"/>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spTree>
    <p:extLst>
      <p:ext uri="{BB962C8B-B14F-4D97-AF65-F5344CB8AC3E}">
        <p14:creationId xmlns:p14="http://schemas.microsoft.com/office/powerpoint/2010/main" val="1635420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5" name="그림 4">
            <a:extLst>
              <a:ext uri="{FF2B5EF4-FFF2-40B4-BE49-F238E27FC236}">
                <a16:creationId xmlns:a16="http://schemas.microsoft.com/office/drawing/2014/main" id="{6CCE8C14-A9F6-D284-85C1-75DBE926B45A}"/>
              </a:ext>
            </a:extLst>
          </p:cNvPr>
          <p:cNvPicPr>
            <a:picLocks noChangeAspect="1"/>
          </p:cNvPicPr>
          <p:nvPr/>
        </p:nvPicPr>
        <p:blipFill>
          <a:blip r:embed="rId2"/>
          <a:stretch>
            <a:fillRect/>
          </a:stretch>
        </p:blipFill>
        <p:spPr>
          <a:xfrm>
            <a:off x="825307" y="1612850"/>
            <a:ext cx="7493385" cy="1917799"/>
          </a:xfrm>
          <a:prstGeom prst="rect">
            <a:avLst/>
          </a:prstGeom>
        </p:spPr>
      </p:pic>
    </p:spTree>
    <p:extLst>
      <p:ext uri="{BB962C8B-B14F-4D97-AF65-F5344CB8AC3E}">
        <p14:creationId xmlns:p14="http://schemas.microsoft.com/office/powerpoint/2010/main" val="285507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0680" y="13856"/>
            <a:ext cx="5430353" cy="4592781"/>
          </a:xfrm>
          <a:prstGeom prst="rect">
            <a:avLst/>
          </a:prstGeom>
        </p:spPr>
      </p:pic>
      <p:pic>
        <p:nvPicPr>
          <p:cNvPr id="4" name="그림 3"/>
          <p:cNvPicPr>
            <a:picLocks noChangeAspect="1"/>
          </p:cNvPicPr>
          <p:nvPr/>
        </p:nvPicPr>
        <p:blipFill>
          <a:blip r:embed="rId3"/>
          <a:stretch>
            <a:fillRect/>
          </a:stretch>
        </p:blipFill>
        <p:spPr>
          <a:xfrm>
            <a:off x="3842562" y="1634620"/>
            <a:ext cx="5169821" cy="3252571"/>
          </a:xfrm>
          <a:prstGeom prst="rect">
            <a:avLst/>
          </a:prstGeom>
          <a:ln>
            <a:solidFill>
              <a:schemeClr val="tx1"/>
            </a:solidFill>
          </a:ln>
        </p:spPr>
      </p:pic>
      <p:sp>
        <p:nvSpPr>
          <p:cNvPr id="6" name="타원 5"/>
          <p:cNvSpPr/>
          <p:nvPr/>
        </p:nvSpPr>
        <p:spPr>
          <a:xfrm>
            <a:off x="5583381" y="3061855"/>
            <a:ext cx="1673326" cy="214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2688728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E708F09A-4348-7FDA-747F-C8E92E2BB5C2}"/>
              </a:ext>
            </a:extLst>
          </p:cNvPr>
          <p:cNvSpPr>
            <a:spLocks noGrp="1"/>
          </p:cNvSpPr>
          <p:nvPr>
            <p:ph type="subTitle" idx="1"/>
          </p:nvPr>
        </p:nvSpPr>
        <p:spPr>
          <a:xfrm>
            <a:off x="702900" y="1250504"/>
            <a:ext cx="7738200" cy="3678848"/>
          </a:xfrm>
        </p:spPr>
        <p:txBody>
          <a:bodyPr/>
          <a:lstStyle/>
          <a:p>
            <a:r>
              <a:rPr lang="en-US" altLang="ko-KR" sz="3200" b="1" dirty="0"/>
              <a:t>Now, try to make a program that allows only people with age 20 to 35 to enter.</a:t>
            </a:r>
          </a:p>
          <a:p>
            <a:r>
              <a:rPr lang="en-US" altLang="ko-KR" sz="3200" b="1" dirty="0"/>
              <a:t>Ex) input: 23</a:t>
            </a:r>
          </a:p>
          <a:p>
            <a:r>
              <a:rPr lang="en-US" altLang="ko-KR" sz="3200" b="1" dirty="0"/>
              <a:t>Output: You can enter</a:t>
            </a:r>
          </a:p>
          <a:p>
            <a:r>
              <a:rPr lang="en-US" altLang="ko-KR" sz="3200" b="1" dirty="0"/>
              <a:t>Input: 39</a:t>
            </a:r>
          </a:p>
          <a:p>
            <a:r>
              <a:rPr lang="en-US" altLang="ko-KR" sz="3200" b="1" dirty="0"/>
              <a:t>Output: You cannot enter</a:t>
            </a:r>
            <a:endParaRPr lang="ko-KR" altLang="en-US" sz="3200" b="1" dirty="0"/>
          </a:p>
        </p:txBody>
      </p:sp>
    </p:spTree>
    <p:extLst>
      <p:ext uri="{BB962C8B-B14F-4D97-AF65-F5344CB8AC3E}">
        <p14:creationId xmlns:p14="http://schemas.microsoft.com/office/powerpoint/2010/main" val="4114622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5" name="그림 4">
            <a:extLst>
              <a:ext uri="{FF2B5EF4-FFF2-40B4-BE49-F238E27FC236}">
                <a16:creationId xmlns:a16="http://schemas.microsoft.com/office/drawing/2014/main" id="{F7009E2F-C7F4-B387-DF40-3C599D8F2CD0}"/>
              </a:ext>
            </a:extLst>
          </p:cNvPr>
          <p:cNvPicPr>
            <a:picLocks noChangeAspect="1"/>
          </p:cNvPicPr>
          <p:nvPr/>
        </p:nvPicPr>
        <p:blipFill>
          <a:blip r:embed="rId2"/>
          <a:stretch>
            <a:fillRect/>
          </a:stretch>
        </p:blipFill>
        <p:spPr>
          <a:xfrm>
            <a:off x="1806433" y="1406465"/>
            <a:ext cx="5531134" cy="2330570"/>
          </a:xfrm>
          <a:prstGeom prst="rect">
            <a:avLst/>
          </a:prstGeom>
        </p:spPr>
      </p:pic>
    </p:spTree>
    <p:extLst>
      <p:ext uri="{BB962C8B-B14F-4D97-AF65-F5344CB8AC3E}">
        <p14:creationId xmlns:p14="http://schemas.microsoft.com/office/powerpoint/2010/main" val="2363378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Iteration(while)</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pPr indent="0"/>
            <a:r>
              <a:rPr lang="en-US" altLang="ko-KR" dirty="0"/>
              <a:t>We can also make programs </a:t>
            </a:r>
            <a:r>
              <a:rPr lang="en-US" altLang="ko-KR" b="1" dirty="0"/>
              <a:t>repeat</a:t>
            </a:r>
            <a:r>
              <a:rPr lang="en-US" altLang="ko-KR" dirty="0"/>
              <a:t> things </a:t>
            </a:r>
            <a:r>
              <a:rPr lang="en-US" altLang="ko-KR" b="1" dirty="0"/>
              <a:t>in certain conditions</a:t>
            </a:r>
            <a:r>
              <a:rPr lang="en-US" altLang="ko-KR" dirty="0"/>
              <a:t>. </a:t>
            </a:r>
          </a:p>
          <a:p>
            <a:r>
              <a:rPr lang="en-US" altLang="ko-KR" dirty="0"/>
              <a:t>We can use the </a:t>
            </a:r>
            <a:r>
              <a:rPr lang="en-US" altLang="ko-KR" b="1" dirty="0"/>
              <a:t>while</a:t>
            </a:r>
            <a:r>
              <a:rPr lang="en-US" altLang="ko-KR" dirty="0"/>
              <a:t> statement. When using the while statement, the line including the condition should have </a:t>
            </a:r>
            <a:r>
              <a:rPr lang="en-US" altLang="ko-KR" b="1" dirty="0"/>
              <a:t>colon(:) at the end</a:t>
            </a:r>
            <a:r>
              <a:rPr lang="en-US" altLang="ko-KR" dirty="0"/>
              <a:t>. Also, </a:t>
            </a:r>
            <a:r>
              <a:rPr lang="en-US" altLang="ko-KR" b="1" dirty="0"/>
              <a:t>the execution block should be indented with the same extent.</a:t>
            </a:r>
          </a:p>
        </p:txBody>
      </p:sp>
      <p:pic>
        <p:nvPicPr>
          <p:cNvPr id="28674" name="Picture 2" descr="Angry Mom Stock Illustrations – 1,574 Angry Mom Stock Illustrations,  Vectors &amp; Clipart - Dreamstime">
            <a:extLst>
              <a:ext uri="{FF2B5EF4-FFF2-40B4-BE49-F238E27FC236}">
                <a16:creationId xmlns:a16="http://schemas.microsoft.com/office/drawing/2014/main" id="{0E331694-2478-A583-0761-9AEC3D2B9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012" y="2622130"/>
            <a:ext cx="2076450" cy="2200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E28BDD-01B0-5805-F912-71377EBED467}"/>
              </a:ext>
            </a:extLst>
          </p:cNvPr>
          <p:cNvSpPr txBox="1"/>
          <p:nvPr/>
        </p:nvSpPr>
        <p:spPr>
          <a:xfrm>
            <a:off x="3241963" y="2747818"/>
            <a:ext cx="4424218" cy="615553"/>
          </a:xfrm>
          <a:prstGeom prst="rect">
            <a:avLst/>
          </a:prstGeom>
          <a:noFill/>
        </p:spPr>
        <p:txBody>
          <a:bodyPr wrap="square" rtlCol="0">
            <a:spAutoFit/>
          </a:bodyPr>
          <a:lstStyle/>
          <a:p>
            <a:r>
              <a:rPr lang="en-US" altLang="ko-KR" sz="1700" b="1" dirty="0">
                <a:solidFill>
                  <a:schemeClr val="accent1"/>
                </a:solidFill>
              </a:rPr>
              <a:t>You are younger than 20 years old !!! Go to your room and STUDY !!!!!!</a:t>
            </a:r>
            <a:endParaRPr lang="ko-KR" altLang="en-US" sz="1700" b="1" dirty="0">
              <a:solidFill>
                <a:schemeClr val="accent1"/>
              </a:solidFill>
            </a:endParaRPr>
          </a:p>
        </p:txBody>
      </p:sp>
    </p:spTree>
    <p:extLst>
      <p:ext uri="{BB962C8B-B14F-4D97-AF65-F5344CB8AC3E}">
        <p14:creationId xmlns:p14="http://schemas.microsoft.com/office/powerpoint/2010/main" val="3642820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Iteration(while)</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pPr indent="0"/>
            <a:r>
              <a:rPr lang="en-US" altLang="ko-KR" sz="2000" b="1" dirty="0"/>
              <a:t>STRUCTURE</a:t>
            </a:r>
          </a:p>
          <a:p>
            <a:pPr indent="0"/>
            <a:endParaRPr lang="en-US" altLang="ko-KR" sz="2000" b="1" dirty="0"/>
          </a:p>
          <a:p>
            <a:pPr indent="0"/>
            <a:r>
              <a:rPr lang="en-US" altLang="ko-KR" sz="2000" b="1" dirty="0"/>
              <a:t>while </a:t>
            </a:r>
            <a:r>
              <a:rPr lang="en-US" altLang="ko-KR" sz="2000" b="1" i="1" dirty="0"/>
              <a:t>condition</a:t>
            </a:r>
            <a:r>
              <a:rPr lang="en-US" altLang="ko-KR" sz="2000" b="1" dirty="0"/>
              <a:t>:</a:t>
            </a:r>
          </a:p>
          <a:p>
            <a:pPr indent="0"/>
            <a:r>
              <a:rPr lang="en-US" altLang="ko-KR" sz="2000" b="1" dirty="0"/>
              <a:t>	</a:t>
            </a:r>
            <a:r>
              <a:rPr lang="en-US" altLang="ko-KR" sz="2000" b="1" i="1" dirty="0"/>
              <a:t>execution</a:t>
            </a:r>
          </a:p>
          <a:p>
            <a:pPr indent="0"/>
            <a:endParaRPr lang="en-US" altLang="ko-KR" sz="2000" b="1" dirty="0"/>
          </a:p>
          <a:p>
            <a:pPr indent="0"/>
            <a:endParaRPr lang="en-US" altLang="ko-KR" sz="2000" b="1" dirty="0"/>
          </a:p>
          <a:p>
            <a:pPr indent="0"/>
            <a:endParaRPr lang="en-US" altLang="ko-KR" sz="2000" b="1" dirty="0"/>
          </a:p>
          <a:p>
            <a:pPr indent="0"/>
            <a:endParaRPr lang="en-US" altLang="ko-KR" sz="2000" b="1" dirty="0"/>
          </a:p>
          <a:p>
            <a:pPr indent="0"/>
            <a:endParaRPr lang="en-US" altLang="ko-KR" sz="2000" b="1" dirty="0"/>
          </a:p>
          <a:p>
            <a:pPr indent="0"/>
            <a:endParaRPr lang="en-US" altLang="ko-KR" sz="2000" b="1" dirty="0"/>
          </a:p>
          <a:p>
            <a:pPr indent="0"/>
            <a:r>
              <a:rPr lang="en-US" altLang="ko-KR" sz="2000" b="1" dirty="0"/>
              <a:t>while age &lt; 20:</a:t>
            </a:r>
          </a:p>
          <a:p>
            <a:pPr indent="0"/>
            <a:r>
              <a:rPr lang="en-US" altLang="ko-KR" sz="2000" b="1" dirty="0"/>
              <a:t>	print("Go to your room and STUDY !!!!")</a:t>
            </a:r>
          </a:p>
        </p:txBody>
      </p:sp>
      <p:pic>
        <p:nvPicPr>
          <p:cNvPr id="28674" name="Picture 2" descr="Angry Mom Stock Illustrations – 1,574 Angry Mom Stock Illustrations,  Vectors &amp; Clipart - Dreamstime">
            <a:extLst>
              <a:ext uri="{FF2B5EF4-FFF2-40B4-BE49-F238E27FC236}">
                <a16:creationId xmlns:a16="http://schemas.microsoft.com/office/drawing/2014/main" id="{0E331694-2478-A583-0761-9AEC3D2B9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234" y="2320731"/>
            <a:ext cx="1614776" cy="17110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E28BDD-01B0-5805-F912-71377EBED467}"/>
              </a:ext>
            </a:extLst>
          </p:cNvPr>
          <p:cNvSpPr txBox="1"/>
          <p:nvPr/>
        </p:nvSpPr>
        <p:spPr>
          <a:xfrm>
            <a:off x="4942175" y="2411275"/>
            <a:ext cx="3932098" cy="877163"/>
          </a:xfrm>
          <a:prstGeom prst="rect">
            <a:avLst/>
          </a:prstGeom>
          <a:noFill/>
        </p:spPr>
        <p:txBody>
          <a:bodyPr wrap="square" rtlCol="0">
            <a:spAutoFit/>
          </a:bodyPr>
          <a:lstStyle/>
          <a:p>
            <a:r>
              <a:rPr lang="en-US" altLang="ko-KR" sz="1700" b="1" dirty="0">
                <a:solidFill>
                  <a:schemeClr val="accent1"/>
                </a:solidFill>
              </a:rPr>
              <a:t>You are younger than 20 years old !!! </a:t>
            </a:r>
          </a:p>
          <a:p>
            <a:endParaRPr lang="en-US" altLang="ko-KR" sz="1700" b="1" dirty="0">
              <a:solidFill>
                <a:schemeClr val="accent1"/>
              </a:solidFill>
            </a:endParaRPr>
          </a:p>
          <a:p>
            <a:r>
              <a:rPr lang="en-US" altLang="ko-KR" sz="1700" b="1" dirty="0">
                <a:solidFill>
                  <a:schemeClr val="accent1"/>
                </a:solidFill>
              </a:rPr>
              <a:t>Go to your room and STUDY !!!!!!</a:t>
            </a:r>
            <a:endParaRPr lang="ko-KR" altLang="en-US" sz="1700" b="1" dirty="0">
              <a:solidFill>
                <a:schemeClr val="accent1"/>
              </a:solidFill>
            </a:endParaRPr>
          </a:p>
        </p:txBody>
      </p:sp>
      <p:sp>
        <p:nvSpPr>
          <p:cNvPr id="4" name="직사각형 3">
            <a:extLst>
              <a:ext uri="{FF2B5EF4-FFF2-40B4-BE49-F238E27FC236}">
                <a16:creationId xmlns:a16="http://schemas.microsoft.com/office/drawing/2014/main" id="{218BC290-9807-8D42-B153-318A8CDE0871}"/>
              </a:ext>
            </a:extLst>
          </p:cNvPr>
          <p:cNvSpPr/>
          <p:nvPr/>
        </p:nvSpPr>
        <p:spPr>
          <a:xfrm>
            <a:off x="1136073" y="1648691"/>
            <a:ext cx="2364509" cy="8589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FB7AE232-C41E-7FAE-8BE6-4560B9D63CB2}"/>
              </a:ext>
            </a:extLst>
          </p:cNvPr>
          <p:cNvSpPr/>
          <p:nvPr/>
        </p:nvSpPr>
        <p:spPr>
          <a:xfrm>
            <a:off x="5873777" y="2429456"/>
            <a:ext cx="2734513" cy="2998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4723992E-EC22-545C-C9FD-7851C703A04A}"/>
              </a:ext>
            </a:extLst>
          </p:cNvPr>
          <p:cNvSpPr/>
          <p:nvPr/>
        </p:nvSpPr>
        <p:spPr>
          <a:xfrm>
            <a:off x="5020684" y="2976043"/>
            <a:ext cx="3472152" cy="2613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874D49C2-967D-8C0A-1B76-45E9F86AC19E}"/>
              </a:ext>
            </a:extLst>
          </p:cNvPr>
          <p:cNvSpPr txBox="1"/>
          <p:nvPr/>
        </p:nvSpPr>
        <p:spPr>
          <a:xfrm>
            <a:off x="5819535" y="2152219"/>
            <a:ext cx="1006764" cy="307777"/>
          </a:xfrm>
          <a:prstGeom prst="rect">
            <a:avLst/>
          </a:prstGeom>
          <a:noFill/>
        </p:spPr>
        <p:txBody>
          <a:bodyPr wrap="square" rtlCol="0">
            <a:spAutoFit/>
          </a:bodyPr>
          <a:lstStyle/>
          <a:p>
            <a:r>
              <a:rPr lang="en-US" altLang="ko-KR" b="1" dirty="0">
                <a:solidFill>
                  <a:srgbClr val="FF0000"/>
                </a:solidFill>
              </a:rPr>
              <a:t>condition</a:t>
            </a:r>
            <a:endParaRPr lang="ko-KR" altLang="en-US" b="1" dirty="0">
              <a:solidFill>
                <a:srgbClr val="FF0000"/>
              </a:solidFill>
            </a:endParaRPr>
          </a:p>
        </p:txBody>
      </p:sp>
      <p:sp>
        <p:nvSpPr>
          <p:cNvPr id="9" name="TextBox 8">
            <a:extLst>
              <a:ext uri="{FF2B5EF4-FFF2-40B4-BE49-F238E27FC236}">
                <a16:creationId xmlns:a16="http://schemas.microsoft.com/office/drawing/2014/main" id="{4670C0FC-76F2-ED6B-2BAC-CA83D544A042}"/>
              </a:ext>
            </a:extLst>
          </p:cNvPr>
          <p:cNvSpPr txBox="1"/>
          <p:nvPr/>
        </p:nvSpPr>
        <p:spPr>
          <a:xfrm>
            <a:off x="4942175" y="3176266"/>
            <a:ext cx="1121498" cy="307777"/>
          </a:xfrm>
          <a:prstGeom prst="rect">
            <a:avLst/>
          </a:prstGeom>
          <a:noFill/>
        </p:spPr>
        <p:txBody>
          <a:bodyPr wrap="square" rtlCol="0">
            <a:spAutoFit/>
          </a:bodyPr>
          <a:lstStyle/>
          <a:p>
            <a:r>
              <a:rPr lang="en-US" altLang="ko-KR" b="1" dirty="0">
                <a:solidFill>
                  <a:srgbClr val="FF0000"/>
                </a:solidFill>
              </a:rPr>
              <a:t>execution</a:t>
            </a:r>
            <a:endParaRPr lang="ko-KR" altLang="en-US" b="1" dirty="0">
              <a:solidFill>
                <a:srgbClr val="FF0000"/>
              </a:solidFill>
            </a:endParaRPr>
          </a:p>
        </p:txBody>
      </p:sp>
    </p:spTree>
    <p:extLst>
      <p:ext uri="{BB962C8B-B14F-4D97-AF65-F5344CB8AC3E}">
        <p14:creationId xmlns:p14="http://schemas.microsoft.com/office/powerpoint/2010/main" val="37956749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Iteration(while)</a:t>
            </a:r>
            <a:endParaRPr lang="ko-KR" altLang="en-US" dirty="0"/>
          </a:p>
        </p:txBody>
      </p:sp>
      <p:graphicFrame>
        <p:nvGraphicFramePr>
          <p:cNvPr id="4" name="표 4">
            <a:extLst>
              <a:ext uri="{FF2B5EF4-FFF2-40B4-BE49-F238E27FC236}">
                <a16:creationId xmlns:a16="http://schemas.microsoft.com/office/drawing/2014/main" id="{F36AB498-A133-BD77-D8CD-000AEBE98D2E}"/>
              </a:ext>
            </a:extLst>
          </p:cNvPr>
          <p:cNvGraphicFramePr>
            <a:graphicFrameLocks noGrp="1"/>
          </p:cNvGraphicFramePr>
          <p:nvPr>
            <p:extLst>
              <p:ext uri="{D42A27DB-BD31-4B8C-83A1-F6EECF244321}">
                <p14:modId xmlns:p14="http://schemas.microsoft.com/office/powerpoint/2010/main" val="1949670652"/>
              </p:ext>
            </p:extLst>
          </p:nvPr>
        </p:nvGraphicFramePr>
        <p:xfrm>
          <a:off x="906207" y="1286202"/>
          <a:ext cx="7926118" cy="1889760"/>
        </p:xfrm>
        <a:graphic>
          <a:graphicData uri="http://schemas.openxmlformats.org/drawingml/2006/table">
            <a:tbl>
              <a:tblPr firstRow="1" bandRow="1">
                <a:tableStyleId>{0324179D-5A76-4B28-A430-DBD8E55DE50D}</a:tableStyleId>
              </a:tblPr>
              <a:tblGrid>
                <a:gridCol w="2614759">
                  <a:extLst>
                    <a:ext uri="{9D8B030D-6E8A-4147-A177-3AD203B41FA5}">
                      <a16:colId xmlns:a16="http://schemas.microsoft.com/office/drawing/2014/main" val="3750766212"/>
                    </a:ext>
                  </a:extLst>
                </a:gridCol>
                <a:gridCol w="5311359">
                  <a:extLst>
                    <a:ext uri="{9D8B030D-6E8A-4147-A177-3AD203B41FA5}">
                      <a16:colId xmlns:a16="http://schemas.microsoft.com/office/drawing/2014/main" val="2476248865"/>
                    </a:ext>
                  </a:extLst>
                </a:gridCol>
              </a:tblGrid>
              <a:tr h="370840">
                <a:tc>
                  <a:txBody>
                    <a:bodyPr/>
                    <a:lstStyle/>
                    <a:p>
                      <a:pPr latinLnBrk="1"/>
                      <a:r>
                        <a:rPr lang="en-US" altLang="ko-KR" dirty="0"/>
                        <a:t>a=10</a:t>
                      </a:r>
                    </a:p>
                    <a:p>
                      <a:pPr latinLnBrk="1"/>
                      <a:r>
                        <a:rPr lang="en-US" altLang="ko-KR" dirty="0"/>
                        <a:t>while(a&lt;10):</a:t>
                      </a:r>
                    </a:p>
                    <a:p>
                      <a:pPr latinLnBrk="1"/>
                      <a:r>
                        <a:rPr lang="ko-KR" altLang="en-US" dirty="0"/>
                        <a:t>  </a:t>
                      </a:r>
                      <a:r>
                        <a:rPr lang="en-US" altLang="ko-KR" dirty="0"/>
                        <a:t>print(“value of a is ”, a)</a:t>
                      </a:r>
                    </a:p>
                    <a:p>
                      <a:pPr latinLnBrk="1"/>
                      <a:r>
                        <a:rPr lang="en-US" altLang="ko-KR" dirty="0"/>
                        <a:t>  a=a+1</a:t>
                      </a:r>
                      <a:endParaRPr lang="ko-KR" altLang="en-US" dirty="0"/>
                    </a:p>
                  </a:txBody>
                  <a:tcPr/>
                </a:tc>
                <a:tc>
                  <a:txBody>
                    <a:bodyPr/>
                    <a:lstStyle/>
                    <a:p>
                      <a:pPr latinLnBrk="1"/>
                      <a:r>
                        <a:rPr lang="en-US" altLang="ko-KR" dirty="0"/>
                        <a:t>Repeats the following indented block if a is smaller than 2</a:t>
                      </a:r>
                    </a:p>
                    <a:p>
                      <a:pPr latinLnBrk="1"/>
                      <a:r>
                        <a:rPr lang="en-US" altLang="ko-KR" dirty="0"/>
                        <a:t>Indented block. Prints “value of a is ” and the value of a</a:t>
                      </a:r>
                    </a:p>
                    <a:p>
                      <a:pPr latinLnBrk="1"/>
                      <a:r>
                        <a:rPr lang="en-US" altLang="ko-KR" dirty="0"/>
                        <a:t>Store value of a+1 in a.(same as a+=1)</a:t>
                      </a:r>
                      <a:endParaRPr lang="ko-KR" altLang="en-US" dirty="0"/>
                    </a:p>
                  </a:txBody>
                  <a:tcPr/>
                </a:tc>
                <a:extLst>
                  <a:ext uri="{0D108BD9-81ED-4DB2-BD59-A6C34878D82A}">
                    <a16:rowId xmlns:a16="http://schemas.microsoft.com/office/drawing/2014/main" val="656127864"/>
                  </a:ext>
                </a:extLst>
              </a:tr>
              <a:tr h="370840">
                <a:tc>
                  <a:txBody>
                    <a:bodyPr/>
                    <a:lstStyle/>
                    <a:p>
                      <a:pPr latinLnBrk="1"/>
                      <a:r>
                        <a:rPr lang="en-US" altLang="ko-KR" dirty="0"/>
                        <a:t>b = 7</a:t>
                      </a:r>
                    </a:p>
                    <a:p>
                      <a:pPr latinLnBrk="1"/>
                      <a:r>
                        <a:rPr lang="en-US" altLang="ko-KR" dirty="0"/>
                        <a:t>while b &lt; 8:</a:t>
                      </a:r>
                    </a:p>
                    <a:p>
                      <a:pPr latinLnBrk="1"/>
                      <a:r>
                        <a:rPr lang="ko-KR" altLang="en-US" dirty="0"/>
                        <a:t>  </a:t>
                      </a:r>
                      <a:r>
                        <a:rPr lang="en-US" altLang="ko-KR" dirty="0"/>
                        <a:t>print("</a:t>
                      </a:r>
                      <a:r>
                        <a:rPr lang="en-US" altLang="ko-KR" dirty="0" err="1"/>
                        <a:t>hin</a:t>
                      </a:r>
                      <a:r>
                        <a:rPr lang="ko-KR" altLang="en-US" dirty="0"/>
                        <a:t> </a:t>
                      </a:r>
                      <a:r>
                        <a:rPr lang="en-US" altLang="ko-KR" dirty="0"/>
                        <a:t>pun")</a:t>
                      </a:r>
                    </a:p>
                    <a:p>
                      <a:pPr latinLnBrk="1"/>
                      <a:endParaRPr lang="ko-KR" altLang="en-US" dirty="0"/>
                    </a:p>
                  </a:txBody>
                  <a:tcPr/>
                </a:tc>
                <a:tc>
                  <a:txBody>
                    <a:bodyPr/>
                    <a:lstStyle/>
                    <a:p>
                      <a:pPr latinLnBrk="1"/>
                      <a:r>
                        <a:rPr lang="en-US" altLang="ko-KR" dirty="0"/>
                        <a:t>This will print '</a:t>
                      </a:r>
                      <a:r>
                        <a:rPr lang="en-US" altLang="ko-KR" dirty="0" err="1"/>
                        <a:t>hin</a:t>
                      </a:r>
                      <a:r>
                        <a:rPr lang="en-US" altLang="ko-KR" dirty="0"/>
                        <a:t> pun' infinitely because the condition is always True ( b is 7 and doesn't change. Thus, b &lt; 8 is always True ).</a:t>
                      </a:r>
                      <a:endParaRPr lang="ko-KR" altLang="en-US" dirty="0"/>
                    </a:p>
                  </a:txBody>
                  <a:tcPr/>
                </a:tc>
                <a:extLst>
                  <a:ext uri="{0D108BD9-81ED-4DB2-BD59-A6C34878D82A}">
                    <a16:rowId xmlns:a16="http://schemas.microsoft.com/office/drawing/2014/main" val="3996419851"/>
                  </a:ext>
                </a:extLst>
              </a:tr>
            </a:tbl>
          </a:graphicData>
        </a:graphic>
      </p:graphicFrame>
    </p:spTree>
    <p:extLst>
      <p:ext uri="{BB962C8B-B14F-4D97-AF65-F5344CB8AC3E}">
        <p14:creationId xmlns:p14="http://schemas.microsoft.com/office/powerpoint/2010/main" val="1355795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Iteration(for)</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845222"/>
          </a:xfrm>
        </p:spPr>
        <p:txBody>
          <a:bodyPr/>
          <a:lstStyle/>
          <a:p>
            <a:r>
              <a:rPr lang="en-US" altLang="ko-KR" dirty="0"/>
              <a:t>“</a:t>
            </a:r>
            <a:r>
              <a:rPr lang="en-US" altLang="ko-KR" b="1" dirty="0"/>
              <a:t>for</a:t>
            </a:r>
            <a:r>
              <a:rPr lang="en-US" altLang="ko-KR" dirty="0"/>
              <a:t>” is a convenient way of repetition. It repeats the indented block with some rule.</a:t>
            </a:r>
          </a:p>
          <a:p>
            <a:endParaRPr lang="en-US" altLang="ko-KR" dirty="0"/>
          </a:p>
          <a:p>
            <a:r>
              <a:rPr lang="en-US" altLang="ko-KR" sz="2000" b="1" dirty="0"/>
              <a:t>STRUCTURE</a:t>
            </a:r>
          </a:p>
          <a:p>
            <a:endParaRPr lang="en-US" altLang="ko-KR" sz="2000" b="1" dirty="0"/>
          </a:p>
          <a:p>
            <a:r>
              <a:rPr lang="en-US" altLang="ko-KR" sz="2000" b="1" dirty="0"/>
              <a:t>for </a:t>
            </a:r>
            <a:r>
              <a:rPr lang="en-US" altLang="ko-KR" sz="2000" b="1" i="1" dirty="0"/>
              <a:t>variable</a:t>
            </a:r>
            <a:r>
              <a:rPr lang="en-US" altLang="ko-KR" sz="2000" b="1" dirty="0"/>
              <a:t> in range(</a:t>
            </a:r>
            <a:r>
              <a:rPr lang="en-US" altLang="ko-KR" sz="2000" b="1" i="1" dirty="0"/>
              <a:t>start</a:t>
            </a:r>
            <a:r>
              <a:rPr lang="en-US" altLang="ko-KR" sz="2000" b="1" dirty="0"/>
              <a:t>, </a:t>
            </a:r>
            <a:r>
              <a:rPr lang="en-US" altLang="ko-KR" sz="2000" b="1" i="1" dirty="0"/>
              <a:t>end</a:t>
            </a:r>
            <a:r>
              <a:rPr lang="en-US" altLang="ko-KR" sz="2000" b="1" dirty="0"/>
              <a:t>, </a:t>
            </a:r>
            <a:r>
              <a:rPr lang="en-US" altLang="ko-KR" sz="2000" b="1" i="1" dirty="0"/>
              <a:t>step</a:t>
            </a:r>
            <a:r>
              <a:rPr lang="en-US" altLang="ko-KR" sz="2000" b="1" dirty="0"/>
              <a:t>):</a:t>
            </a:r>
          </a:p>
          <a:p>
            <a:r>
              <a:rPr lang="en-US" altLang="ko-KR" sz="2000" b="1" dirty="0"/>
              <a:t>	</a:t>
            </a:r>
            <a:r>
              <a:rPr lang="en-US" altLang="ko-KR" sz="2000" b="1" i="1" dirty="0"/>
              <a:t>execution</a:t>
            </a:r>
          </a:p>
          <a:p>
            <a:endParaRPr lang="en-US" altLang="ko-KR" sz="2000" b="1" i="1" dirty="0"/>
          </a:p>
          <a:p>
            <a:r>
              <a:rPr lang="en-US" altLang="ko-KR" sz="2000" b="1" dirty="0"/>
              <a:t>=&gt; from start to end – 1 by step</a:t>
            </a:r>
          </a:p>
        </p:txBody>
      </p:sp>
      <p:sp>
        <p:nvSpPr>
          <p:cNvPr id="6" name="직사각형 5">
            <a:extLst>
              <a:ext uri="{FF2B5EF4-FFF2-40B4-BE49-F238E27FC236}">
                <a16:creationId xmlns:a16="http://schemas.microsoft.com/office/drawing/2014/main" id="{40E9154E-87B9-8F6C-1299-355D51F79BF1}"/>
              </a:ext>
            </a:extLst>
          </p:cNvPr>
          <p:cNvSpPr/>
          <p:nvPr/>
        </p:nvSpPr>
        <p:spPr>
          <a:xfrm>
            <a:off x="1163781" y="1479761"/>
            <a:ext cx="5167745" cy="14593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54653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Iteration(for)</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845222"/>
          </a:xfrm>
        </p:spPr>
        <p:txBody>
          <a:bodyPr/>
          <a:lstStyle/>
          <a:p>
            <a:r>
              <a:rPr lang="en-US" altLang="ko-KR" dirty="0"/>
              <a:t>The following two codes do the same thing.</a:t>
            </a:r>
          </a:p>
        </p:txBody>
      </p:sp>
      <p:graphicFrame>
        <p:nvGraphicFramePr>
          <p:cNvPr id="4" name="표 4">
            <a:extLst>
              <a:ext uri="{FF2B5EF4-FFF2-40B4-BE49-F238E27FC236}">
                <a16:creationId xmlns:a16="http://schemas.microsoft.com/office/drawing/2014/main" id="{F36AB498-A133-BD77-D8CD-000AEBE98D2E}"/>
              </a:ext>
            </a:extLst>
          </p:cNvPr>
          <p:cNvGraphicFramePr>
            <a:graphicFrameLocks noGrp="1"/>
          </p:cNvGraphicFramePr>
          <p:nvPr>
            <p:extLst>
              <p:ext uri="{D42A27DB-BD31-4B8C-83A1-F6EECF244321}">
                <p14:modId xmlns:p14="http://schemas.microsoft.com/office/powerpoint/2010/main" val="2553393614"/>
              </p:ext>
            </p:extLst>
          </p:nvPr>
        </p:nvGraphicFramePr>
        <p:xfrm>
          <a:off x="906207" y="2296249"/>
          <a:ext cx="7926118" cy="944880"/>
        </p:xfrm>
        <a:graphic>
          <a:graphicData uri="http://schemas.openxmlformats.org/drawingml/2006/table">
            <a:tbl>
              <a:tblPr firstRow="1" bandRow="1">
                <a:tableStyleId>{0324179D-5A76-4B28-A430-DBD8E55DE50D}</a:tableStyleId>
              </a:tblPr>
              <a:tblGrid>
                <a:gridCol w="2614759">
                  <a:extLst>
                    <a:ext uri="{9D8B030D-6E8A-4147-A177-3AD203B41FA5}">
                      <a16:colId xmlns:a16="http://schemas.microsoft.com/office/drawing/2014/main" val="3750766212"/>
                    </a:ext>
                  </a:extLst>
                </a:gridCol>
                <a:gridCol w="5311359">
                  <a:extLst>
                    <a:ext uri="{9D8B030D-6E8A-4147-A177-3AD203B41FA5}">
                      <a16:colId xmlns:a16="http://schemas.microsoft.com/office/drawing/2014/main" val="2476248865"/>
                    </a:ext>
                  </a:extLst>
                </a:gridCol>
              </a:tblGrid>
              <a:tr h="370840">
                <a:tc>
                  <a:txBody>
                    <a:bodyPr/>
                    <a:lstStyle/>
                    <a:p>
                      <a:pPr latinLnBrk="1"/>
                      <a:r>
                        <a:rPr lang="en-US" altLang="ko-KR" dirty="0"/>
                        <a:t>a=0</a:t>
                      </a:r>
                    </a:p>
                    <a:p>
                      <a:pPr latinLnBrk="1"/>
                      <a:r>
                        <a:rPr lang="en-US" altLang="ko-KR" dirty="0"/>
                        <a:t>while(a&lt;10):</a:t>
                      </a:r>
                    </a:p>
                    <a:p>
                      <a:pPr latinLnBrk="1"/>
                      <a:r>
                        <a:rPr lang="ko-KR" altLang="en-US" dirty="0"/>
                        <a:t>  </a:t>
                      </a:r>
                      <a:r>
                        <a:rPr lang="en-US" altLang="ko-KR" dirty="0"/>
                        <a:t>print(“value of a is ”, a)</a:t>
                      </a:r>
                    </a:p>
                    <a:p>
                      <a:pPr latinLnBrk="1"/>
                      <a:r>
                        <a:rPr lang="en-US" altLang="ko-KR" dirty="0"/>
                        <a:t>  a=a+1</a:t>
                      </a:r>
                      <a:endParaRPr lang="ko-KR" altLang="en-US" dirty="0"/>
                    </a:p>
                  </a:txBody>
                  <a:tcPr/>
                </a:tc>
                <a:tc>
                  <a:txBody>
                    <a:bodyPr/>
                    <a:lstStyle/>
                    <a:p>
                      <a:pPr latinLnBrk="1"/>
                      <a:endParaRPr lang="en-US" altLang="ko-KR" dirty="0"/>
                    </a:p>
                    <a:p>
                      <a:pPr latinLnBrk="1"/>
                      <a:r>
                        <a:rPr lang="en-US" altLang="ko-KR" dirty="0"/>
                        <a:t>Repeats the following indented block if a is smaller than 2</a:t>
                      </a:r>
                    </a:p>
                    <a:p>
                      <a:pPr latinLnBrk="1"/>
                      <a:r>
                        <a:rPr lang="en-US" altLang="ko-KR" dirty="0"/>
                        <a:t>Indented block. Prints “value of a is ” and the value of a</a:t>
                      </a:r>
                    </a:p>
                    <a:p>
                      <a:pPr latinLnBrk="1"/>
                      <a:r>
                        <a:rPr lang="en-US" altLang="ko-KR" dirty="0"/>
                        <a:t>Store value of a+1 in a.(same as a+=1)</a:t>
                      </a:r>
                      <a:endParaRPr lang="ko-KR" altLang="en-US" dirty="0"/>
                    </a:p>
                  </a:txBody>
                  <a:tcPr/>
                </a:tc>
                <a:extLst>
                  <a:ext uri="{0D108BD9-81ED-4DB2-BD59-A6C34878D82A}">
                    <a16:rowId xmlns:a16="http://schemas.microsoft.com/office/drawing/2014/main" val="656127864"/>
                  </a:ext>
                </a:extLst>
              </a:tr>
            </a:tbl>
          </a:graphicData>
        </a:graphic>
      </p:graphicFrame>
      <p:graphicFrame>
        <p:nvGraphicFramePr>
          <p:cNvPr id="5" name="표 4">
            <a:extLst>
              <a:ext uri="{FF2B5EF4-FFF2-40B4-BE49-F238E27FC236}">
                <a16:creationId xmlns:a16="http://schemas.microsoft.com/office/drawing/2014/main" id="{667DF6CE-07D3-4BEA-97D9-8D55C267640E}"/>
              </a:ext>
            </a:extLst>
          </p:cNvPr>
          <p:cNvGraphicFramePr>
            <a:graphicFrameLocks noGrp="1"/>
          </p:cNvGraphicFramePr>
          <p:nvPr>
            <p:extLst>
              <p:ext uri="{D42A27DB-BD31-4B8C-83A1-F6EECF244321}">
                <p14:modId xmlns:p14="http://schemas.microsoft.com/office/powerpoint/2010/main" val="1785878519"/>
              </p:ext>
            </p:extLst>
          </p:nvPr>
        </p:nvGraphicFramePr>
        <p:xfrm>
          <a:off x="906207" y="3439169"/>
          <a:ext cx="7926118" cy="518160"/>
        </p:xfrm>
        <a:graphic>
          <a:graphicData uri="http://schemas.openxmlformats.org/drawingml/2006/table">
            <a:tbl>
              <a:tblPr firstRow="1" bandRow="1">
                <a:tableStyleId>{0324179D-5A76-4B28-A430-DBD8E55DE50D}</a:tableStyleId>
              </a:tblPr>
              <a:tblGrid>
                <a:gridCol w="2614759">
                  <a:extLst>
                    <a:ext uri="{9D8B030D-6E8A-4147-A177-3AD203B41FA5}">
                      <a16:colId xmlns:a16="http://schemas.microsoft.com/office/drawing/2014/main" val="3750766212"/>
                    </a:ext>
                  </a:extLst>
                </a:gridCol>
                <a:gridCol w="5311359">
                  <a:extLst>
                    <a:ext uri="{9D8B030D-6E8A-4147-A177-3AD203B41FA5}">
                      <a16:colId xmlns:a16="http://schemas.microsoft.com/office/drawing/2014/main" val="2476248865"/>
                    </a:ext>
                  </a:extLst>
                </a:gridCol>
              </a:tblGrid>
              <a:tr h="370840">
                <a:tc>
                  <a:txBody>
                    <a:bodyPr/>
                    <a:lstStyle/>
                    <a:p>
                      <a:pPr latinLnBrk="1"/>
                      <a:r>
                        <a:rPr lang="en-US" altLang="ko-KR" dirty="0"/>
                        <a:t>for a in range(0, 10, 1):</a:t>
                      </a:r>
                    </a:p>
                    <a:p>
                      <a:pPr latinLnBrk="1"/>
                      <a:r>
                        <a:rPr lang="en-US" altLang="ko-KR" dirty="0"/>
                        <a:t>  print(“value of a is ”, a)</a:t>
                      </a:r>
                      <a:endParaRPr lang="ko-KR" altLang="en-US" dirty="0"/>
                    </a:p>
                  </a:txBody>
                  <a:tcPr/>
                </a:tc>
                <a:tc>
                  <a:txBody>
                    <a:bodyPr/>
                    <a:lstStyle/>
                    <a:p>
                      <a:pPr latinLnBrk="1"/>
                      <a:r>
                        <a:rPr lang="en-US" altLang="ko-KR" dirty="0"/>
                        <a:t>Initial value of a is 0. while a&lt;10. increment a by 1</a:t>
                      </a:r>
                    </a:p>
                    <a:p>
                      <a:pPr latinLnBrk="1"/>
                      <a:r>
                        <a:rPr lang="en-US" altLang="ko-KR" dirty="0"/>
                        <a:t>Indented block. Prints “value of a is ” and the value of a</a:t>
                      </a:r>
                      <a:endParaRPr lang="ko-KR" altLang="en-US" dirty="0"/>
                    </a:p>
                  </a:txBody>
                  <a:tcPr/>
                </a:tc>
                <a:extLst>
                  <a:ext uri="{0D108BD9-81ED-4DB2-BD59-A6C34878D82A}">
                    <a16:rowId xmlns:a16="http://schemas.microsoft.com/office/drawing/2014/main" val="656127864"/>
                  </a:ext>
                </a:extLst>
              </a:tr>
            </a:tbl>
          </a:graphicData>
        </a:graphic>
      </p:graphicFrame>
    </p:spTree>
    <p:extLst>
      <p:ext uri="{BB962C8B-B14F-4D97-AF65-F5344CB8AC3E}">
        <p14:creationId xmlns:p14="http://schemas.microsoft.com/office/powerpoint/2010/main" val="27895856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E708F09A-4348-7FDA-747F-C8E92E2BB5C2}"/>
              </a:ext>
            </a:extLst>
          </p:cNvPr>
          <p:cNvSpPr>
            <a:spLocks noGrp="1"/>
          </p:cNvSpPr>
          <p:nvPr>
            <p:ph type="subTitle" idx="1"/>
          </p:nvPr>
        </p:nvSpPr>
        <p:spPr>
          <a:xfrm>
            <a:off x="702900" y="1125813"/>
            <a:ext cx="7738200" cy="3678848"/>
          </a:xfrm>
        </p:spPr>
        <p:txBody>
          <a:bodyPr/>
          <a:lstStyle/>
          <a:p>
            <a:r>
              <a:rPr lang="en-US" altLang="ko-KR" sz="2800" b="1" dirty="0"/>
              <a:t>Make a program that prints 'hello world' ten times. make two versions using while and for, respectively.</a:t>
            </a:r>
          </a:p>
          <a:p>
            <a:endParaRPr lang="en-US" altLang="ko-KR" sz="3200" b="1" dirty="0"/>
          </a:p>
        </p:txBody>
      </p:sp>
      <p:pic>
        <p:nvPicPr>
          <p:cNvPr id="5" name="그림 4">
            <a:extLst>
              <a:ext uri="{FF2B5EF4-FFF2-40B4-BE49-F238E27FC236}">
                <a16:creationId xmlns:a16="http://schemas.microsoft.com/office/drawing/2014/main" id="{252F59EA-A698-5B0D-D494-E82D35E3D027}"/>
              </a:ext>
            </a:extLst>
          </p:cNvPr>
          <p:cNvPicPr>
            <a:picLocks noChangeAspect="1"/>
          </p:cNvPicPr>
          <p:nvPr/>
        </p:nvPicPr>
        <p:blipFill>
          <a:blip r:embed="rId2"/>
          <a:stretch>
            <a:fillRect/>
          </a:stretch>
        </p:blipFill>
        <p:spPr>
          <a:xfrm>
            <a:off x="3619161" y="2664691"/>
            <a:ext cx="1520875" cy="2194359"/>
          </a:xfrm>
          <a:prstGeom prst="rect">
            <a:avLst/>
          </a:prstGeom>
        </p:spPr>
      </p:pic>
    </p:spTree>
    <p:extLst>
      <p:ext uri="{BB962C8B-B14F-4D97-AF65-F5344CB8AC3E}">
        <p14:creationId xmlns:p14="http://schemas.microsoft.com/office/powerpoint/2010/main" val="877596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A8EC9411-791C-BE3C-ACE8-700E14C1DA46}"/>
              </a:ext>
            </a:extLst>
          </p:cNvPr>
          <p:cNvPicPr>
            <a:picLocks noChangeAspect="1"/>
          </p:cNvPicPr>
          <p:nvPr/>
        </p:nvPicPr>
        <p:blipFill>
          <a:blip r:embed="rId2"/>
          <a:stretch>
            <a:fillRect/>
          </a:stretch>
        </p:blipFill>
        <p:spPr>
          <a:xfrm>
            <a:off x="2276357" y="1879564"/>
            <a:ext cx="4591286" cy="1384371"/>
          </a:xfrm>
          <a:prstGeom prst="rect">
            <a:avLst/>
          </a:prstGeom>
        </p:spPr>
      </p:pic>
    </p:spTree>
    <p:extLst>
      <p:ext uri="{BB962C8B-B14F-4D97-AF65-F5344CB8AC3E}">
        <p14:creationId xmlns:p14="http://schemas.microsoft.com/office/powerpoint/2010/main" val="8902104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172DF388-BAA1-2767-7FE7-6B601F4656FA}"/>
              </a:ext>
            </a:extLst>
          </p:cNvPr>
          <p:cNvPicPr>
            <a:picLocks noChangeAspect="1"/>
          </p:cNvPicPr>
          <p:nvPr/>
        </p:nvPicPr>
        <p:blipFill>
          <a:blip r:embed="rId2"/>
          <a:stretch>
            <a:fillRect/>
          </a:stretch>
        </p:blipFill>
        <p:spPr>
          <a:xfrm>
            <a:off x="2263656" y="2162154"/>
            <a:ext cx="4616687" cy="819192"/>
          </a:xfrm>
          <a:prstGeom prst="rect">
            <a:avLst/>
          </a:prstGeom>
        </p:spPr>
      </p:pic>
    </p:spTree>
    <p:extLst>
      <p:ext uri="{BB962C8B-B14F-4D97-AF65-F5344CB8AC3E}">
        <p14:creationId xmlns:p14="http://schemas.microsoft.com/office/powerpoint/2010/main" val="2163443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32376" y="332726"/>
            <a:ext cx="8859224" cy="4436926"/>
          </a:xfrm>
          <a:prstGeom prst="rect">
            <a:avLst/>
          </a:prstGeom>
        </p:spPr>
      </p:pic>
      <p:sp>
        <p:nvSpPr>
          <p:cNvPr id="3" name="타원 2"/>
          <p:cNvSpPr/>
          <p:nvPr/>
        </p:nvSpPr>
        <p:spPr>
          <a:xfrm>
            <a:off x="741218" y="3761509"/>
            <a:ext cx="1673326" cy="4087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24827565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E708F09A-4348-7FDA-747F-C8E92E2BB5C2}"/>
              </a:ext>
            </a:extLst>
          </p:cNvPr>
          <p:cNvSpPr>
            <a:spLocks noGrp="1"/>
          </p:cNvSpPr>
          <p:nvPr>
            <p:ph type="subTitle" idx="1"/>
          </p:nvPr>
        </p:nvSpPr>
        <p:spPr>
          <a:xfrm>
            <a:off x="702900" y="1125813"/>
            <a:ext cx="7738200" cy="3678848"/>
          </a:xfrm>
        </p:spPr>
        <p:txBody>
          <a:bodyPr/>
          <a:lstStyle/>
          <a:p>
            <a:r>
              <a:rPr lang="en-US" altLang="ko-KR" sz="2800" b="1" dirty="0"/>
              <a:t>Now, try to make a program that prints the multiplication of the input number.( try to make two programs using while and for, </a:t>
            </a:r>
            <a:r>
              <a:rPr lang="en-US" altLang="ko-KR" sz="2800" b="1" dirty="0" err="1"/>
              <a:t>respectivcely</a:t>
            </a:r>
            <a:r>
              <a:rPr lang="en-US" altLang="ko-KR" sz="2800" b="1" dirty="0"/>
              <a:t> )</a:t>
            </a:r>
          </a:p>
          <a:p>
            <a:r>
              <a:rPr lang="en-US" altLang="ko-KR" sz="3200" b="1" dirty="0"/>
              <a:t>Ex) input: 2</a:t>
            </a:r>
          </a:p>
          <a:p>
            <a:r>
              <a:rPr lang="en-US" altLang="ko-KR" sz="3200" b="1" dirty="0"/>
              <a:t>Output: 2X1=2</a:t>
            </a:r>
          </a:p>
          <a:p>
            <a:r>
              <a:rPr lang="en-US" altLang="ko-KR" sz="3200" b="1" dirty="0"/>
              <a:t>2X2=4</a:t>
            </a:r>
          </a:p>
          <a:p>
            <a:r>
              <a:rPr lang="en-US" altLang="ko-KR" sz="3200" b="1" dirty="0"/>
              <a:t>2X3=6 …</a:t>
            </a:r>
          </a:p>
        </p:txBody>
      </p:sp>
    </p:spTree>
    <p:extLst>
      <p:ext uri="{BB962C8B-B14F-4D97-AF65-F5344CB8AC3E}">
        <p14:creationId xmlns:p14="http://schemas.microsoft.com/office/powerpoint/2010/main" val="296337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Answer</a:t>
            </a:r>
            <a:endParaRPr lang="ko-KR" altLang="en-US" dirty="0"/>
          </a:p>
        </p:txBody>
      </p:sp>
      <p:pic>
        <p:nvPicPr>
          <p:cNvPr id="5" name="그림 4">
            <a:extLst>
              <a:ext uri="{FF2B5EF4-FFF2-40B4-BE49-F238E27FC236}">
                <a16:creationId xmlns:a16="http://schemas.microsoft.com/office/drawing/2014/main" id="{E098E06C-643F-6339-5B0B-5181B5B469BE}"/>
              </a:ext>
            </a:extLst>
          </p:cNvPr>
          <p:cNvPicPr>
            <a:picLocks noChangeAspect="1"/>
          </p:cNvPicPr>
          <p:nvPr/>
        </p:nvPicPr>
        <p:blipFill>
          <a:blip r:embed="rId2"/>
          <a:stretch>
            <a:fillRect/>
          </a:stretch>
        </p:blipFill>
        <p:spPr>
          <a:xfrm>
            <a:off x="2025519" y="1598410"/>
            <a:ext cx="5092962" cy="2260716"/>
          </a:xfrm>
          <a:prstGeom prst="rect">
            <a:avLst/>
          </a:prstGeom>
        </p:spPr>
      </p:pic>
    </p:spTree>
    <p:extLst>
      <p:ext uri="{BB962C8B-B14F-4D97-AF65-F5344CB8AC3E}">
        <p14:creationId xmlns:p14="http://schemas.microsoft.com/office/powerpoint/2010/main" val="3854559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9F6069A1-E79E-A356-5A48-C106E34F027E}"/>
              </a:ext>
            </a:extLst>
          </p:cNvPr>
          <p:cNvPicPr>
            <a:picLocks noChangeAspect="1"/>
          </p:cNvPicPr>
          <p:nvPr/>
        </p:nvPicPr>
        <p:blipFill>
          <a:blip r:embed="rId2"/>
          <a:stretch>
            <a:fillRect/>
          </a:stretch>
        </p:blipFill>
        <p:spPr>
          <a:xfrm>
            <a:off x="2155701" y="1816061"/>
            <a:ext cx="4832598" cy="1511378"/>
          </a:xfrm>
          <a:prstGeom prst="rect">
            <a:avLst/>
          </a:prstGeom>
        </p:spPr>
      </p:pic>
    </p:spTree>
    <p:extLst>
      <p:ext uri="{BB962C8B-B14F-4D97-AF65-F5344CB8AC3E}">
        <p14:creationId xmlns:p14="http://schemas.microsoft.com/office/powerpoint/2010/main" val="30175223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E708F09A-4348-7FDA-747F-C8E92E2BB5C2}"/>
              </a:ext>
            </a:extLst>
          </p:cNvPr>
          <p:cNvSpPr>
            <a:spLocks noGrp="1"/>
          </p:cNvSpPr>
          <p:nvPr>
            <p:ph type="subTitle" idx="1"/>
          </p:nvPr>
        </p:nvSpPr>
        <p:spPr>
          <a:xfrm>
            <a:off x="435045" y="941085"/>
            <a:ext cx="7738200" cy="3678848"/>
          </a:xfrm>
        </p:spPr>
        <p:txBody>
          <a:bodyPr/>
          <a:lstStyle/>
          <a:p>
            <a:r>
              <a:rPr lang="en-US" altLang="ko-KR" sz="3200" b="1" dirty="0"/>
              <a:t>Now, try to make a program that prints if the input number is a prime number! Make two versions using while and for.</a:t>
            </a:r>
          </a:p>
          <a:p>
            <a:r>
              <a:rPr lang="en-US" altLang="ko-KR" sz="3200" b="1" dirty="0"/>
              <a:t>Ex) input: 7</a:t>
            </a:r>
          </a:p>
          <a:p>
            <a:r>
              <a:rPr lang="en-US" altLang="ko-KR" sz="3200" b="1" dirty="0"/>
              <a:t>output: This is a prime number</a:t>
            </a:r>
          </a:p>
        </p:txBody>
      </p:sp>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Lab</a:t>
            </a:r>
            <a:endParaRPr lang="ko-KR" altLang="en-US" dirty="0"/>
          </a:p>
        </p:txBody>
      </p:sp>
      <p:sp>
        <p:nvSpPr>
          <p:cNvPr id="4" name="TextBox 3">
            <a:extLst>
              <a:ext uri="{FF2B5EF4-FFF2-40B4-BE49-F238E27FC236}">
                <a16:creationId xmlns:a16="http://schemas.microsoft.com/office/drawing/2014/main" id="{8E7C8447-A3CB-5BA9-500C-AA7789AA2B53}"/>
              </a:ext>
            </a:extLst>
          </p:cNvPr>
          <p:cNvSpPr txBox="1"/>
          <p:nvPr/>
        </p:nvSpPr>
        <p:spPr>
          <a:xfrm>
            <a:off x="5532581" y="4247293"/>
            <a:ext cx="3611419" cy="738664"/>
          </a:xfrm>
          <a:prstGeom prst="rect">
            <a:avLst/>
          </a:prstGeom>
          <a:noFill/>
        </p:spPr>
        <p:txBody>
          <a:bodyPr wrap="square" rtlCol="0">
            <a:spAutoFit/>
          </a:bodyPr>
          <a:lstStyle/>
          <a:p>
            <a:r>
              <a:rPr lang="en-US" altLang="ko-KR" dirty="0">
                <a:solidFill>
                  <a:schemeClr val="accent1"/>
                </a:solidFill>
              </a:rPr>
              <a:t>Prime number is a number that has two divisors. </a:t>
            </a:r>
          </a:p>
          <a:p>
            <a:r>
              <a:rPr lang="en-US" altLang="ko-KR" dirty="0">
                <a:solidFill>
                  <a:schemeClr val="accent1"/>
                </a:solidFill>
              </a:rPr>
              <a:t>ex) 3 is 1 x 3, 5 is 1 x 5, 11 is 1 x 11</a:t>
            </a:r>
            <a:endParaRPr lang="ko-KR" altLang="en-US" dirty="0">
              <a:solidFill>
                <a:schemeClr val="accent1"/>
              </a:solidFill>
            </a:endParaRPr>
          </a:p>
        </p:txBody>
      </p:sp>
      <p:sp>
        <p:nvSpPr>
          <p:cNvPr id="5" name="직사각형 4">
            <a:extLst>
              <a:ext uri="{FF2B5EF4-FFF2-40B4-BE49-F238E27FC236}">
                <a16:creationId xmlns:a16="http://schemas.microsoft.com/office/drawing/2014/main" id="{E2F35501-5F90-CF90-731A-7B82AAC4AC05}"/>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Download Penguin Bird Cartoon Royalty-Free Vector Graphic - Pixabay">
            <a:extLst>
              <a:ext uri="{FF2B5EF4-FFF2-40B4-BE49-F238E27FC236}">
                <a16:creationId xmlns:a16="http://schemas.microsoft.com/office/drawing/2014/main" id="{25EB2400-2CCB-87F1-2511-94E930F1F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4005F3-6580-9E60-3EF0-95BFD97F0C6E}"/>
              </a:ext>
            </a:extLst>
          </p:cNvPr>
          <p:cNvSpPr txBox="1"/>
          <p:nvPr/>
        </p:nvSpPr>
        <p:spPr>
          <a:xfrm>
            <a:off x="5948219" y="3992904"/>
            <a:ext cx="542993" cy="254389"/>
          </a:xfrm>
          <a:prstGeom prst="rect">
            <a:avLst/>
          </a:prstGeom>
          <a:solidFill>
            <a:schemeClr val="bg1"/>
          </a:solidFill>
        </p:spPr>
        <p:txBody>
          <a:bodyPr wrap="square" rtlCol="0">
            <a:spAutoFit/>
          </a:bodyPr>
          <a:lstStyle/>
          <a:p>
            <a:r>
              <a:rPr lang="en-US" altLang="ko-KR" sz="1000" dirty="0"/>
              <a:t>HINT</a:t>
            </a:r>
            <a:endParaRPr lang="ko-KR" altLang="en-US" sz="1000" dirty="0"/>
          </a:p>
        </p:txBody>
      </p:sp>
    </p:spTree>
    <p:extLst>
      <p:ext uri="{BB962C8B-B14F-4D97-AF65-F5344CB8AC3E}">
        <p14:creationId xmlns:p14="http://schemas.microsoft.com/office/powerpoint/2010/main" val="3570285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BFB928AA-B66F-BCF3-6471-4DCF7764B51A}"/>
              </a:ext>
            </a:extLst>
          </p:cNvPr>
          <p:cNvPicPr>
            <a:picLocks noChangeAspect="1"/>
          </p:cNvPicPr>
          <p:nvPr/>
        </p:nvPicPr>
        <p:blipFill>
          <a:blip r:embed="rId2"/>
          <a:stretch>
            <a:fillRect/>
          </a:stretch>
        </p:blipFill>
        <p:spPr>
          <a:xfrm>
            <a:off x="2216839" y="1291832"/>
            <a:ext cx="5107597" cy="3634161"/>
          </a:xfrm>
          <a:prstGeom prst="rect">
            <a:avLst/>
          </a:prstGeom>
        </p:spPr>
      </p:pic>
    </p:spTree>
    <p:extLst>
      <p:ext uri="{BB962C8B-B14F-4D97-AF65-F5344CB8AC3E}">
        <p14:creationId xmlns:p14="http://schemas.microsoft.com/office/powerpoint/2010/main" val="6198789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31BCA6-4011-0F0A-BB84-0CD245C83ACE}"/>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4D7BCB32-95BE-6BE1-144E-4B12C5F2AB22}"/>
              </a:ext>
            </a:extLst>
          </p:cNvPr>
          <p:cNvPicPr>
            <a:picLocks noChangeAspect="1"/>
          </p:cNvPicPr>
          <p:nvPr/>
        </p:nvPicPr>
        <p:blipFill>
          <a:blip r:embed="rId2"/>
          <a:stretch>
            <a:fillRect/>
          </a:stretch>
        </p:blipFill>
        <p:spPr>
          <a:xfrm>
            <a:off x="2147282" y="1309597"/>
            <a:ext cx="5070937" cy="3399833"/>
          </a:xfrm>
          <a:prstGeom prst="rect">
            <a:avLst/>
          </a:prstGeom>
        </p:spPr>
      </p:pic>
    </p:spTree>
    <p:extLst>
      <p:ext uri="{BB962C8B-B14F-4D97-AF65-F5344CB8AC3E}">
        <p14:creationId xmlns:p14="http://schemas.microsoft.com/office/powerpoint/2010/main" val="36110979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p:txBody>
          <a:bodyPr/>
          <a:lstStyle/>
          <a:p>
            <a:r>
              <a:rPr lang="en-US" altLang="ko-KR" b="1" dirty="0"/>
              <a:t>List</a:t>
            </a:r>
            <a:r>
              <a:rPr lang="en-US" altLang="ko-KR" dirty="0"/>
              <a:t> is </a:t>
            </a:r>
            <a:r>
              <a:rPr lang="en-US" altLang="ko-KR" b="1" dirty="0"/>
              <a:t>ordered collection</a:t>
            </a:r>
            <a:r>
              <a:rPr lang="en-US" altLang="ko-KR" dirty="0"/>
              <a:t>, where you can store multiple values using one variable.</a:t>
            </a:r>
          </a:p>
          <a:p>
            <a:r>
              <a:rPr lang="en-US" altLang="ko-KR" dirty="0"/>
              <a:t>It allows duplicated items inside. The list below is 1-dimensional list.</a:t>
            </a:r>
          </a:p>
        </p:txBody>
      </p:sp>
      <p:graphicFrame>
        <p:nvGraphicFramePr>
          <p:cNvPr id="4" name="표 4">
            <a:extLst>
              <a:ext uri="{FF2B5EF4-FFF2-40B4-BE49-F238E27FC236}">
                <a16:creationId xmlns:a16="http://schemas.microsoft.com/office/drawing/2014/main" id="{DC18EB65-41BB-E753-B1AF-D2954C401D57}"/>
              </a:ext>
            </a:extLst>
          </p:cNvPr>
          <p:cNvGraphicFramePr>
            <a:graphicFrameLocks noGrp="1"/>
          </p:cNvGraphicFramePr>
          <p:nvPr>
            <p:extLst>
              <p:ext uri="{D42A27DB-BD31-4B8C-83A1-F6EECF244321}">
                <p14:modId xmlns:p14="http://schemas.microsoft.com/office/powerpoint/2010/main" val="740097548"/>
              </p:ext>
            </p:extLst>
          </p:nvPr>
        </p:nvGraphicFramePr>
        <p:xfrm>
          <a:off x="1369593" y="3657979"/>
          <a:ext cx="6497178" cy="518160"/>
        </p:xfrm>
        <a:graphic>
          <a:graphicData uri="http://schemas.openxmlformats.org/drawingml/2006/table">
            <a:tbl>
              <a:tblPr firstRow="1" bandRow="1">
                <a:tableStyleId>{0324179D-5A76-4B28-A430-DBD8E55DE50D}</a:tableStyleId>
              </a:tblPr>
              <a:tblGrid>
                <a:gridCol w="3046312">
                  <a:extLst>
                    <a:ext uri="{9D8B030D-6E8A-4147-A177-3AD203B41FA5}">
                      <a16:colId xmlns:a16="http://schemas.microsoft.com/office/drawing/2014/main" val="4260787866"/>
                    </a:ext>
                  </a:extLst>
                </a:gridCol>
                <a:gridCol w="3450866">
                  <a:extLst>
                    <a:ext uri="{9D8B030D-6E8A-4147-A177-3AD203B41FA5}">
                      <a16:colId xmlns:a16="http://schemas.microsoft.com/office/drawing/2014/main" val="3336176402"/>
                    </a:ext>
                  </a:extLst>
                </a:gridCol>
              </a:tblGrid>
              <a:tr h="370840">
                <a:tc>
                  <a:txBody>
                    <a:bodyPr/>
                    <a:lstStyle/>
                    <a:p>
                      <a:pPr>
                        <a:lnSpc>
                          <a:spcPct val="100000"/>
                        </a:lnSpc>
                      </a:pPr>
                      <a:r>
                        <a:rPr lang="en-US" b="0" dirty="0">
                          <a:solidFill>
                            <a:schemeClr val="bg2">
                              <a:lumMod val="50000"/>
                            </a:schemeClr>
                          </a:solidFill>
                          <a:effectLst/>
                          <a:latin typeface="d2coding"/>
                        </a:rPr>
                        <a:t>list1 = ['p', 'r', 'o', 'b', 'e']</a:t>
                      </a:r>
                    </a:p>
                  </a:txBody>
                  <a:tcPr/>
                </a:tc>
                <a:tc>
                  <a:txBody>
                    <a:bodyPr/>
                    <a:lstStyle/>
                    <a:p>
                      <a:pPr latinLnBrk="1">
                        <a:lnSpc>
                          <a:spcPct val="100000"/>
                        </a:lnSpc>
                      </a:pPr>
                      <a:r>
                        <a:rPr lang="en-US" altLang="ko-KR" dirty="0">
                          <a:solidFill>
                            <a:schemeClr val="bg2">
                              <a:lumMod val="50000"/>
                            </a:schemeClr>
                          </a:solidFill>
                        </a:rPr>
                        <a:t>makes a list that contains p, r, o, b, e as elements.</a:t>
                      </a:r>
                      <a:endParaRPr lang="ko-KR" altLang="en-US" dirty="0">
                        <a:solidFill>
                          <a:schemeClr val="bg2">
                            <a:lumMod val="50000"/>
                          </a:schemeClr>
                        </a:solidFill>
                      </a:endParaRPr>
                    </a:p>
                  </a:txBody>
                  <a:tcPr/>
                </a:tc>
                <a:extLst>
                  <a:ext uri="{0D108BD9-81ED-4DB2-BD59-A6C34878D82A}">
                    <a16:rowId xmlns:a16="http://schemas.microsoft.com/office/drawing/2014/main" val="1992966957"/>
                  </a:ext>
                </a:extLst>
              </a:tr>
            </a:tbl>
          </a:graphicData>
        </a:graphic>
      </p:graphicFrame>
      <p:pic>
        <p:nvPicPr>
          <p:cNvPr id="32770" name="Picture 2" descr="Python List (With Examples)">
            <a:extLst>
              <a:ext uri="{FF2B5EF4-FFF2-40B4-BE49-F238E27FC236}">
                <a16:creationId xmlns:a16="http://schemas.microsoft.com/office/drawing/2014/main" id="{764C29BF-E1B0-2529-9E67-17793915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982" y="1507844"/>
            <a:ext cx="4539673" cy="1923844"/>
          </a:xfrm>
          <a:prstGeom prst="rect">
            <a:avLst/>
          </a:prstGeom>
          <a:noFill/>
          <a:extLst>
            <a:ext uri="{909E8E84-426E-40DD-AFC4-6F175D3DCCD1}">
              <a14:hiddenFill xmlns:a14="http://schemas.microsoft.com/office/drawing/2010/main">
                <a:solidFill>
                  <a:srgbClr val="FFFFFF"/>
                </a:solidFill>
              </a14:hiddenFill>
            </a:ext>
          </a:extLst>
        </p:spPr>
      </p:pic>
      <p:sp>
        <p:nvSpPr>
          <p:cNvPr id="5" name="순서도: 처리 4">
            <a:extLst>
              <a:ext uri="{FF2B5EF4-FFF2-40B4-BE49-F238E27FC236}">
                <a16:creationId xmlns:a16="http://schemas.microsoft.com/office/drawing/2014/main" id="{994807D1-AC8E-24E6-26D9-738C5AF314B6}"/>
              </a:ext>
            </a:extLst>
          </p:cNvPr>
          <p:cNvSpPr/>
          <p:nvPr/>
        </p:nvSpPr>
        <p:spPr>
          <a:xfrm>
            <a:off x="6146800" y="2189018"/>
            <a:ext cx="544945" cy="443346"/>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CF5DE063-10B7-E1B2-653E-BBE5E74E99C1}"/>
              </a:ext>
            </a:extLst>
          </p:cNvPr>
          <p:cNvSpPr txBox="1"/>
          <p:nvPr/>
        </p:nvSpPr>
        <p:spPr>
          <a:xfrm>
            <a:off x="6015183" y="1922805"/>
            <a:ext cx="831272" cy="307777"/>
          </a:xfrm>
          <a:prstGeom prst="rect">
            <a:avLst/>
          </a:prstGeom>
          <a:noFill/>
        </p:spPr>
        <p:txBody>
          <a:bodyPr wrap="square" rtlCol="0">
            <a:spAutoFit/>
          </a:bodyPr>
          <a:lstStyle/>
          <a:p>
            <a:r>
              <a:rPr lang="en-US" altLang="ko-KR" dirty="0">
                <a:solidFill>
                  <a:srgbClr val="FF0000"/>
                </a:solidFill>
              </a:rPr>
              <a:t>element</a:t>
            </a:r>
            <a:endParaRPr lang="ko-KR" altLang="en-US" dirty="0">
              <a:solidFill>
                <a:srgbClr val="FF0000"/>
              </a:solidFill>
            </a:endParaRPr>
          </a:p>
        </p:txBody>
      </p:sp>
    </p:spTree>
    <p:extLst>
      <p:ext uri="{BB962C8B-B14F-4D97-AF65-F5344CB8AC3E}">
        <p14:creationId xmlns:p14="http://schemas.microsoft.com/office/powerpoint/2010/main" val="2920460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p:txBody>
          <a:bodyPr/>
          <a:lstStyle/>
          <a:p>
            <a:r>
              <a:rPr lang="en-US" altLang="ko-KR" dirty="0"/>
              <a:t>Get the values in a list by the index.</a:t>
            </a:r>
          </a:p>
          <a:p>
            <a:r>
              <a:rPr lang="en-US" altLang="ko-KR" dirty="0"/>
              <a:t>The first value’s index is 0, second is 1, third is 2, and so on.</a:t>
            </a:r>
          </a:p>
          <a:p>
            <a:r>
              <a:rPr lang="en-US" altLang="ko-KR" dirty="0"/>
              <a:t>If there is no value</a:t>
            </a:r>
            <a:r>
              <a:rPr lang="ko-KR" altLang="en-US" dirty="0"/>
              <a:t> </a:t>
            </a:r>
            <a:r>
              <a:rPr lang="en-US" altLang="ko-KR" dirty="0"/>
              <a:t>in</a:t>
            </a:r>
            <a:r>
              <a:rPr lang="ko-KR" altLang="en-US" dirty="0"/>
              <a:t> </a:t>
            </a:r>
            <a:r>
              <a:rPr lang="en-US" altLang="ko-KR" dirty="0"/>
              <a:t>the</a:t>
            </a:r>
            <a:r>
              <a:rPr lang="ko-KR" altLang="en-US" dirty="0"/>
              <a:t> </a:t>
            </a:r>
            <a:r>
              <a:rPr lang="en-US" altLang="ko-KR" dirty="0"/>
              <a:t>index,</a:t>
            </a:r>
            <a:r>
              <a:rPr lang="ko-KR" altLang="en-US" dirty="0"/>
              <a:t> </a:t>
            </a:r>
            <a:r>
              <a:rPr lang="en-US" altLang="ko-KR" dirty="0"/>
              <a:t>an</a:t>
            </a:r>
            <a:r>
              <a:rPr lang="ko-KR" altLang="en-US" dirty="0"/>
              <a:t> </a:t>
            </a:r>
            <a:r>
              <a:rPr lang="en-US" altLang="ko-KR" dirty="0"/>
              <a:t>error</a:t>
            </a:r>
            <a:r>
              <a:rPr lang="ko-KR" altLang="en-US" dirty="0"/>
              <a:t> </a:t>
            </a:r>
            <a:r>
              <a:rPr lang="en-US" altLang="ko-KR" dirty="0"/>
              <a:t>occurs.</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This is called '</a:t>
            </a:r>
            <a:r>
              <a:rPr lang="en-US" altLang="ko-KR" b="1" dirty="0"/>
              <a:t>indexing</a:t>
            </a:r>
            <a:r>
              <a:rPr lang="en-US" altLang="ko-KR" dirty="0"/>
              <a:t>'</a:t>
            </a:r>
          </a:p>
        </p:txBody>
      </p:sp>
      <p:graphicFrame>
        <p:nvGraphicFramePr>
          <p:cNvPr id="4" name="표 4">
            <a:extLst>
              <a:ext uri="{FF2B5EF4-FFF2-40B4-BE49-F238E27FC236}">
                <a16:creationId xmlns:a16="http://schemas.microsoft.com/office/drawing/2014/main" id="{DC18EB65-41BB-E753-B1AF-D2954C401D57}"/>
              </a:ext>
            </a:extLst>
          </p:cNvPr>
          <p:cNvGraphicFramePr>
            <a:graphicFrameLocks noGrp="1"/>
          </p:cNvGraphicFramePr>
          <p:nvPr>
            <p:extLst>
              <p:ext uri="{D42A27DB-BD31-4B8C-83A1-F6EECF244321}">
                <p14:modId xmlns:p14="http://schemas.microsoft.com/office/powerpoint/2010/main" val="2527176370"/>
              </p:ext>
            </p:extLst>
          </p:nvPr>
        </p:nvGraphicFramePr>
        <p:xfrm>
          <a:off x="961619" y="1926490"/>
          <a:ext cx="6497178" cy="944880"/>
        </p:xfrm>
        <a:graphic>
          <a:graphicData uri="http://schemas.openxmlformats.org/drawingml/2006/table">
            <a:tbl>
              <a:tblPr firstRow="1" bandRow="1">
                <a:tableStyleId>{0324179D-5A76-4B28-A430-DBD8E55DE50D}</a:tableStyleId>
              </a:tblPr>
              <a:tblGrid>
                <a:gridCol w="3046312">
                  <a:extLst>
                    <a:ext uri="{9D8B030D-6E8A-4147-A177-3AD203B41FA5}">
                      <a16:colId xmlns:a16="http://schemas.microsoft.com/office/drawing/2014/main" val="4260787866"/>
                    </a:ext>
                  </a:extLst>
                </a:gridCol>
                <a:gridCol w="3450866">
                  <a:extLst>
                    <a:ext uri="{9D8B030D-6E8A-4147-A177-3AD203B41FA5}">
                      <a16:colId xmlns:a16="http://schemas.microsoft.com/office/drawing/2014/main" val="3336176402"/>
                    </a:ext>
                  </a:extLst>
                </a:gridCol>
              </a:tblGrid>
              <a:tr h="370840">
                <a:tc>
                  <a:txBody>
                    <a:bodyPr/>
                    <a:lstStyle/>
                    <a:p>
                      <a:pPr>
                        <a:lnSpc>
                          <a:spcPct val="100000"/>
                        </a:lnSpc>
                      </a:pPr>
                      <a:r>
                        <a:rPr lang="en-US" b="0" dirty="0">
                          <a:solidFill>
                            <a:schemeClr val="bg2">
                              <a:lumMod val="50000"/>
                            </a:schemeClr>
                          </a:solidFill>
                          <a:effectLst/>
                          <a:latin typeface="d2coding"/>
                        </a:rPr>
                        <a:t>print(list1[0])</a:t>
                      </a:r>
                    </a:p>
                    <a:p>
                      <a:pPr>
                        <a:lnSpc>
                          <a:spcPct val="100000"/>
                        </a:lnSpc>
                      </a:pPr>
                      <a:r>
                        <a:rPr lang="en-US" b="0" dirty="0">
                          <a:solidFill>
                            <a:schemeClr val="bg2">
                              <a:lumMod val="50000"/>
                            </a:schemeClr>
                          </a:solidFill>
                          <a:effectLst/>
                          <a:latin typeface="d2coding"/>
                        </a:rPr>
                        <a:t>print(list1[3])</a:t>
                      </a:r>
                    </a:p>
                    <a:p>
                      <a:pPr>
                        <a:lnSpc>
                          <a:spcPct val="100000"/>
                        </a:lnSpc>
                      </a:pPr>
                      <a:r>
                        <a:rPr lang="en-US" b="0" dirty="0">
                          <a:solidFill>
                            <a:schemeClr val="bg2">
                              <a:lumMod val="50000"/>
                            </a:schemeClr>
                          </a:solidFill>
                          <a:effectLst/>
                          <a:latin typeface="d2coding"/>
                        </a:rPr>
                        <a:t>print(list1[5])</a:t>
                      </a:r>
                    </a:p>
                  </a:txBody>
                  <a:tcPr/>
                </a:tc>
                <a:tc>
                  <a:txBody>
                    <a:bodyPr/>
                    <a:lstStyle/>
                    <a:p>
                      <a:pPr latinLnBrk="1">
                        <a:lnSpc>
                          <a:spcPct val="100000"/>
                        </a:lnSpc>
                      </a:pPr>
                      <a:r>
                        <a:rPr lang="en-US" altLang="ko-KR" dirty="0">
                          <a:solidFill>
                            <a:schemeClr val="bg2">
                              <a:lumMod val="50000"/>
                            </a:schemeClr>
                          </a:solidFill>
                        </a:rPr>
                        <a:t>Prints the first value, which is 'p'</a:t>
                      </a:r>
                    </a:p>
                    <a:p>
                      <a:pPr latinLnBrk="1">
                        <a:lnSpc>
                          <a:spcPct val="100000"/>
                        </a:lnSpc>
                      </a:pPr>
                      <a:r>
                        <a:rPr lang="en-US" altLang="ko-KR" dirty="0">
                          <a:solidFill>
                            <a:schemeClr val="bg2">
                              <a:lumMod val="50000"/>
                            </a:schemeClr>
                          </a:solidFill>
                        </a:rPr>
                        <a:t>Prints the fourth value, which is 'b'</a:t>
                      </a:r>
                    </a:p>
                    <a:p>
                      <a:pPr latinLnBrk="1">
                        <a:lnSpc>
                          <a:spcPct val="100000"/>
                        </a:lnSpc>
                      </a:pPr>
                      <a:r>
                        <a:rPr lang="en-US" altLang="ko-KR" dirty="0">
                          <a:solidFill>
                            <a:schemeClr val="bg2">
                              <a:lumMod val="50000"/>
                            </a:schemeClr>
                          </a:solidFill>
                        </a:rPr>
                        <a:t>Occurs an error because there is no sixth value in the list.</a:t>
                      </a:r>
                      <a:endParaRPr lang="ko-KR" altLang="en-US" dirty="0">
                        <a:solidFill>
                          <a:schemeClr val="bg2">
                            <a:lumMod val="50000"/>
                          </a:schemeClr>
                        </a:solidFill>
                      </a:endParaRPr>
                    </a:p>
                  </a:txBody>
                  <a:tcPr/>
                </a:tc>
                <a:extLst>
                  <a:ext uri="{0D108BD9-81ED-4DB2-BD59-A6C34878D82A}">
                    <a16:rowId xmlns:a16="http://schemas.microsoft.com/office/drawing/2014/main" val="1992966957"/>
                  </a:ext>
                </a:extLst>
              </a:tr>
            </a:tbl>
          </a:graphicData>
        </a:graphic>
      </p:graphicFrame>
    </p:spTree>
    <p:extLst>
      <p:ext uri="{BB962C8B-B14F-4D97-AF65-F5344CB8AC3E}">
        <p14:creationId xmlns:p14="http://schemas.microsoft.com/office/powerpoint/2010/main" val="42820824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801467"/>
          </a:xfrm>
        </p:spPr>
        <p:txBody>
          <a:bodyPr/>
          <a:lstStyle/>
          <a:p>
            <a:r>
              <a:rPr lang="en-US" altLang="ko-KR" dirty="0"/>
              <a:t>You can get the number of elements in the list with </a:t>
            </a:r>
            <a:r>
              <a:rPr lang="en-US" altLang="ko-KR" b="1" dirty="0" err="1"/>
              <a:t>len</a:t>
            </a:r>
            <a:r>
              <a:rPr lang="en-US" altLang="ko-KR" b="1" dirty="0"/>
              <a:t>()</a:t>
            </a:r>
            <a:r>
              <a:rPr lang="en-US" altLang="ko-KR" dirty="0"/>
              <a:t>.</a:t>
            </a:r>
            <a:endParaRPr lang="ko-KR" altLang="en-US" dirty="0"/>
          </a:p>
        </p:txBody>
      </p:sp>
      <p:graphicFrame>
        <p:nvGraphicFramePr>
          <p:cNvPr id="4" name="표 4">
            <a:extLst>
              <a:ext uri="{FF2B5EF4-FFF2-40B4-BE49-F238E27FC236}">
                <a16:creationId xmlns:a16="http://schemas.microsoft.com/office/drawing/2014/main" id="{51FFE475-D287-EFCE-9B0C-F1E570FB9E3B}"/>
              </a:ext>
            </a:extLst>
          </p:cNvPr>
          <p:cNvGraphicFramePr>
            <a:graphicFrameLocks noGrp="1"/>
          </p:cNvGraphicFramePr>
          <p:nvPr>
            <p:extLst>
              <p:ext uri="{D42A27DB-BD31-4B8C-83A1-F6EECF244321}">
                <p14:modId xmlns:p14="http://schemas.microsoft.com/office/powerpoint/2010/main" val="274136521"/>
              </p:ext>
            </p:extLst>
          </p:nvPr>
        </p:nvGraphicFramePr>
        <p:xfrm>
          <a:off x="1094125" y="1599537"/>
          <a:ext cx="6096000" cy="1036320"/>
        </p:xfrm>
        <a:graphic>
          <a:graphicData uri="http://schemas.openxmlformats.org/drawingml/2006/table">
            <a:tbl>
              <a:tblPr firstRow="1" bandRow="1">
                <a:tableStyleId>{0324179D-5A76-4B28-A430-DBD8E55DE50D}</a:tableStyleId>
              </a:tblPr>
              <a:tblGrid>
                <a:gridCol w="3048000">
                  <a:extLst>
                    <a:ext uri="{9D8B030D-6E8A-4147-A177-3AD203B41FA5}">
                      <a16:colId xmlns:a16="http://schemas.microsoft.com/office/drawing/2014/main" val="164509861"/>
                    </a:ext>
                  </a:extLst>
                </a:gridCol>
                <a:gridCol w="3048000">
                  <a:extLst>
                    <a:ext uri="{9D8B030D-6E8A-4147-A177-3AD203B41FA5}">
                      <a16:colId xmlns:a16="http://schemas.microsoft.com/office/drawing/2014/main" val="2684426024"/>
                    </a:ext>
                  </a:extLst>
                </a:gridCol>
              </a:tblGrid>
              <a:tr h="370840">
                <a:tc>
                  <a:txBody>
                    <a:bodyPr/>
                    <a:lstStyle/>
                    <a:p>
                      <a:r>
                        <a:rPr lang="en-US" b="0" dirty="0" err="1">
                          <a:solidFill>
                            <a:schemeClr val="bg2">
                              <a:lumMod val="50000"/>
                            </a:schemeClr>
                          </a:solidFill>
                          <a:effectLst/>
                          <a:latin typeface="d2coding"/>
                        </a:rPr>
                        <a:t>my_list</a:t>
                      </a:r>
                      <a:r>
                        <a:rPr lang="en-US" b="0" dirty="0">
                          <a:solidFill>
                            <a:schemeClr val="bg2">
                              <a:lumMod val="50000"/>
                            </a:schemeClr>
                          </a:solidFill>
                          <a:effectLst/>
                          <a:latin typeface="d2coding"/>
                        </a:rPr>
                        <a:t> = [1, 2, 3, 4, 5, 6, 7, 8]</a:t>
                      </a:r>
                    </a:p>
                    <a:p>
                      <a:r>
                        <a:rPr lang="en-US" b="0" dirty="0" err="1">
                          <a:solidFill>
                            <a:schemeClr val="bg2">
                              <a:lumMod val="50000"/>
                            </a:schemeClr>
                          </a:solidFill>
                          <a:effectLst/>
                          <a:latin typeface="d2coding"/>
                        </a:rPr>
                        <a:t>len</a:t>
                      </a:r>
                      <a:r>
                        <a:rPr lang="en-US" b="0" dirty="0">
                          <a:solidFill>
                            <a:schemeClr val="bg2">
                              <a:lumMod val="50000"/>
                            </a:schemeClr>
                          </a:solidFill>
                          <a:effectLst/>
                          <a:latin typeface="d2coding"/>
                        </a:rPr>
                        <a:t>(</a:t>
                      </a:r>
                      <a:r>
                        <a:rPr lang="en-US" b="0" dirty="0" err="1">
                          <a:solidFill>
                            <a:schemeClr val="bg2">
                              <a:lumMod val="50000"/>
                            </a:schemeClr>
                          </a:solidFill>
                          <a:effectLst/>
                          <a:latin typeface="d2coding"/>
                        </a:rPr>
                        <a:t>my_list</a:t>
                      </a:r>
                      <a:r>
                        <a:rPr lang="en-US" b="0" dirty="0">
                          <a:solidFill>
                            <a:schemeClr val="bg2">
                              <a:lumMod val="50000"/>
                            </a:schemeClr>
                          </a:solidFill>
                          <a:effectLst/>
                          <a:latin typeface="d2coding"/>
                        </a:rPr>
                        <a:t>)</a:t>
                      </a:r>
                    </a:p>
                  </a:txBody>
                  <a:tcPr/>
                </a:tc>
                <a:tc>
                  <a:txBody>
                    <a:bodyPr/>
                    <a:lstStyle/>
                    <a:p>
                      <a:pPr latinLnBrk="1"/>
                      <a:r>
                        <a:rPr lang="en-US" altLang="ko-KR" dirty="0">
                          <a:solidFill>
                            <a:schemeClr val="bg2">
                              <a:lumMod val="50000"/>
                            </a:schemeClr>
                          </a:solidFill>
                        </a:rPr>
                        <a:t>Makes a list with 8 values</a:t>
                      </a:r>
                    </a:p>
                    <a:p>
                      <a:pPr latinLnBrk="1"/>
                      <a:r>
                        <a:rPr lang="en-US" altLang="ko-KR" dirty="0">
                          <a:solidFill>
                            <a:schemeClr val="bg2">
                              <a:lumMod val="50000"/>
                            </a:schemeClr>
                          </a:solidFill>
                        </a:rPr>
                        <a:t>Returns 8</a:t>
                      </a:r>
                      <a:endParaRPr lang="ko-KR" altLang="en-US" dirty="0">
                        <a:solidFill>
                          <a:schemeClr val="bg2">
                            <a:lumMod val="50000"/>
                          </a:schemeClr>
                        </a:solidFill>
                      </a:endParaRPr>
                    </a:p>
                  </a:txBody>
                  <a:tcPr/>
                </a:tc>
                <a:extLst>
                  <a:ext uri="{0D108BD9-81ED-4DB2-BD59-A6C34878D82A}">
                    <a16:rowId xmlns:a16="http://schemas.microsoft.com/office/drawing/2014/main" val="3626114282"/>
                  </a:ext>
                </a:extLst>
              </a:tr>
              <a:tr h="370840">
                <a:tc>
                  <a:txBody>
                    <a:bodyPr/>
                    <a:lstStyle/>
                    <a:p>
                      <a:r>
                        <a:rPr lang="en-US" b="0" dirty="0">
                          <a:solidFill>
                            <a:schemeClr val="bg2">
                              <a:lumMod val="50000"/>
                            </a:schemeClr>
                          </a:solidFill>
                          <a:effectLst/>
                          <a:latin typeface="d2coding"/>
                        </a:rPr>
                        <a:t>list1 = ['</a:t>
                      </a:r>
                      <a:r>
                        <a:rPr lang="en-US" b="0" dirty="0" err="1">
                          <a:solidFill>
                            <a:schemeClr val="bg2">
                              <a:lumMod val="50000"/>
                            </a:schemeClr>
                          </a:solidFill>
                          <a:effectLst/>
                          <a:latin typeface="d2coding"/>
                        </a:rPr>
                        <a:t>p','r','o','b','e</a:t>
                      </a:r>
                      <a:r>
                        <a:rPr lang="en-US" b="0" dirty="0">
                          <a:solidFill>
                            <a:schemeClr val="bg2">
                              <a:lumMod val="50000"/>
                            </a:schemeClr>
                          </a:solidFill>
                          <a:effectLst/>
                          <a:latin typeface="d2coding"/>
                        </a:rPr>
                        <a:t>']</a:t>
                      </a:r>
                    </a:p>
                    <a:p>
                      <a:r>
                        <a:rPr lang="en-US" b="0" dirty="0" err="1">
                          <a:solidFill>
                            <a:schemeClr val="bg2">
                              <a:lumMod val="50000"/>
                            </a:schemeClr>
                          </a:solidFill>
                          <a:effectLst/>
                          <a:latin typeface="d2coding"/>
                        </a:rPr>
                        <a:t>len</a:t>
                      </a:r>
                      <a:r>
                        <a:rPr lang="en-US" b="0" dirty="0">
                          <a:solidFill>
                            <a:schemeClr val="bg2">
                              <a:lumMod val="50000"/>
                            </a:schemeClr>
                          </a:solidFill>
                          <a:effectLst/>
                          <a:latin typeface="d2coding"/>
                        </a:rPr>
                        <a:t>(list1)</a:t>
                      </a:r>
                    </a:p>
                  </a:txBody>
                  <a:tcPr/>
                </a:tc>
                <a:tc>
                  <a:txBody>
                    <a:bodyPr/>
                    <a:lstStyle/>
                    <a:p>
                      <a:pPr latinLnBrk="1"/>
                      <a:r>
                        <a:rPr lang="en-US" altLang="ko-KR" dirty="0">
                          <a:solidFill>
                            <a:schemeClr val="bg2">
                              <a:lumMod val="50000"/>
                            </a:schemeClr>
                          </a:solidFill>
                        </a:rPr>
                        <a:t>make a list with 5 values</a:t>
                      </a:r>
                    </a:p>
                    <a:p>
                      <a:pPr latinLnBrk="1"/>
                      <a:r>
                        <a:rPr lang="en-US" altLang="ko-KR" dirty="0">
                          <a:solidFill>
                            <a:schemeClr val="bg2">
                              <a:lumMod val="50000"/>
                            </a:schemeClr>
                          </a:solidFill>
                        </a:rPr>
                        <a:t>returns 5</a:t>
                      </a:r>
                      <a:endParaRPr lang="ko-KR" altLang="en-US" dirty="0">
                        <a:solidFill>
                          <a:schemeClr val="bg2">
                            <a:lumMod val="50000"/>
                          </a:schemeClr>
                        </a:solidFill>
                      </a:endParaRPr>
                    </a:p>
                  </a:txBody>
                  <a:tcPr/>
                </a:tc>
                <a:extLst>
                  <a:ext uri="{0D108BD9-81ED-4DB2-BD59-A6C34878D82A}">
                    <a16:rowId xmlns:a16="http://schemas.microsoft.com/office/drawing/2014/main" val="2798697506"/>
                  </a:ext>
                </a:extLst>
              </a:tr>
            </a:tbl>
          </a:graphicData>
        </a:graphic>
      </p:graphicFrame>
      <p:graphicFrame>
        <p:nvGraphicFramePr>
          <p:cNvPr id="5" name="표 5">
            <a:extLst>
              <a:ext uri="{FF2B5EF4-FFF2-40B4-BE49-F238E27FC236}">
                <a16:creationId xmlns:a16="http://schemas.microsoft.com/office/drawing/2014/main" id="{10CC5EC7-DA57-4C79-720C-095CB4DBFA96}"/>
              </a:ext>
            </a:extLst>
          </p:cNvPr>
          <p:cNvGraphicFramePr>
            <a:graphicFrameLocks noGrp="1"/>
          </p:cNvGraphicFramePr>
          <p:nvPr>
            <p:extLst>
              <p:ext uri="{D42A27DB-BD31-4B8C-83A1-F6EECF244321}">
                <p14:modId xmlns:p14="http://schemas.microsoft.com/office/powerpoint/2010/main" val="950279779"/>
              </p:ext>
            </p:extLst>
          </p:nvPr>
        </p:nvGraphicFramePr>
        <p:xfrm>
          <a:off x="1632605" y="3568190"/>
          <a:ext cx="6095997" cy="741680"/>
        </p:xfrm>
        <a:graphic>
          <a:graphicData uri="http://schemas.openxmlformats.org/drawingml/2006/table">
            <a:tbl>
              <a:tblPr firstRow="1" bandRow="1">
                <a:tableStyleId>{0324179D-5A76-4B28-A430-DBD8E55DE50D}</a:tableStyleId>
              </a:tblPr>
              <a:tblGrid>
                <a:gridCol w="677333">
                  <a:extLst>
                    <a:ext uri="{9D8B030D-6E8A-4147-A177-3AD203B41FA5}">
                      <a16:colId xmlns:a16="http://schemas.microsoft.com/office/drawing/2014/main" val="1951854079"/>
                    </a:ext>
                  </a:extLst>
                </a:gridCol>
                <a:gridCol w="677333">
                  <a:extLst>
                    <a:ext uri="{9D8B030D-6E8A-4147-A177-3AD203B41FA5}">
                      <a16:colId xmlns:a16="http://schemas.microsoft.com/office/drawing/2014/main" val="2527878395"/>
                    </a:ext>
                  </a:extLst>
                </a:gridCol>
                <a:gridCol w="677333">
                  <a:extLst>
                    <a:ext uri="{9D8B030D-6E8A-4147-A177-3AD203B41FA5}">
                      <a16:colId xmlns:a16="http://schemas.microsoft.com/office/drawing/2014/main" val="3283273460"/>
                    </a:ext>
                  </a:extLst>
                </a:gridCol>
                <a:gridCol w="677333">
                  <a:extLst>
                    <a:ext uri="{9D8B030D-6E8A-4147-A177-3AD203B41FA5}">
                      <a16:colId xmlns:a16="http://schemas.microsoft.com/office/drawing/2014/main" val="3607973579"/>
                    </a:ext>
                  </a:extLst>
                </a:gridCol>
                <a:gridCol w="677333">
                  <a:extLst>
                    <a:ext uri="{9D8B030D-6E8A-4147-A177-3AD203B41FA5}">
                      <a16:colId xmlns:a16="http://schemas.microsoft.com/office/drawing/2014/main" val="3636846833"/>
                    </a:ext>
                  </a:extLst>
                </a:gridCol>
                <a:gridCol w="677333">
                  <a:extLst>
                    <a:ext uri="{9D8B030D-6E8A-4147-A177-3AD203B41FA5}">
                      <a16:colId xmlns:a16="http://schemas.microsoft.com/office/drawing/2014/main" val="533111057"/>
                    </a:ext>
                  </a:extLst>
                </a:gridCol>
                <a:gridCol w="677333">
                  <a:extLst>
                    <a:ext uri="{9D8B030D-6E8A-4147-A177-3AD203B41FA5}">
                      <a16:colId xmlns:a16="http://schemas.microsoft.com/office/drawing/2014/main" val="2166883695"/>
                    </a:ext>
                  </a:extLst>
                </a:gridCol>
                <a:gridCol w="677333">
                  <a:extLst>
                    <a:ext uri="{9D8B030D-6E8A-4147-A177-3AD203B41FA5}">
                      <a16:colId xmlns:a16="http://schemas.microsoft.com/office/drawing/2014/main" val="825626329"/>
                    </a:ext>
                  </a:extLst>
                </a:gridCol>
                <a:gridCol w="677333">
                  <a:extLst>
                    <a:ext uri="{9D8B030D-6E8A-4147-A177-3AD203B41FA5}">
                      <a16:colId xmlns:a16="http://schemas.microsoft.com/office/drawing/2014/main" val="3551851599"/>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dirty="0"/>
                        <a:t>1</a:t>
                      </a:r>
                      <a:endParaRPr lang="ko-KR"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dirty="0"/>
                        <a:t>2</a:t>
                      </a:r>
                      <a:endParaRPr lang="ko-KR"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dirty="0"/>
                        <a:t>3</a:t>
                      </a:r>
                      <a:endParaRPr lang="ko-KR"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dirty="0"/>
                        <a:t>4</a:t>
                      </a:r>
                      <a:endParaRPr lang="ko-KR"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dirty="0"/>
                        <a:t>5</a:t>
                      </a:r>
                      <a:endParaRPr lang="ko-KR"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dirty="0"/>
                        <a:t>6</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dirty="0"/>
                        <a:t>7</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en-US" altLang="ko-KR" dirty="0"/>
                        <a:t>8</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0433704"/>
                  </a:ext>
                </a:extLst>
              </a:tr>
              <a:tr h="370840">
                <a:tc>
                  <a:txBody>
                    <a:bodyPr/>
                    <a:lstStyle/>
                    <a:p>
                      <a:pPr latinLnBrk="1"/>
                      <a:r>
                        <a:rPr lang="en-US" altLang="ko-KR" dirty="0"/>
                        <a:t>index</a:t>
                      </a:r>
                      <a:endParaRPr lang="ko-KR"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0</a:t>
                      </a:r>
                      <a:endParaRPr lang="ko-KR"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1</a:t>
                      </a:r>
                      <a:endParaRPr lang="ko-KR"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2</a:t>
                      </a:r>
                      <a:endParaRPr lang="ko-KR"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3</a:t>
                      </a:r>
                      <a:endParaRPr lang="ko-KR"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4</a:t>
                      </a:r>
                      <a:endParaRPr lang="ko-KR"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5</a:t>
                      </a:r>
                      <a:endParaRPr lang="ko-KR"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6</a:t>
                      </a:r>
                      <a:endParaRPr lang="ko-KR"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7</a:t>
                      </a:r>
                      <a:endParaRPr lang="ko-KR"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496527"/>
                  </a:ext>
                </a:extLst>
              </a:tr>
            </a:tbl>
          </a:graphicData>
        </a:graphic>
      </p:graphicFrame>
      <p:sp>
        <p:nvSpPr>
          <p:cNvPr id="6" name="TextBox 5">
            <a:extLst>
              <a:ext uri="{FF2B5EF4-FFF2-40B4-BE49-F238E27FC236}">
                <a16:creationId xmlns:a16="http://schemas.microsoft.com/office/drawing/2014/main" id="{796D017D-BCB6-E436-B9FA-D439D39816C2}"/>
              </a:ext>
            </a:extLst>
          </p:cNvPr>
          <p:cNvSpPr txBox="1"/>
          <p:nvPr/>
        </p:nvSpPr>
        <p:spPr>
          <a:xfrm>
            <a:off x="1632605" y="3381784"/>
            <a:ext cx="1711960" cy="261610"/>
          </a:xfrm>
          <a:prstGeom prst="rect">
            <a:avLst/>
          </a:prstGeom>
          <a:noFill/>
        </p:spPr>
        <p:txBody>
          <a:bodyPr wrap="square" rtlCol="0">
            <a:spAutoFit/>
          </a:bodyPr>
          <a:lstStyle/>
          <a:p>
            <a:r>
              <a:rPr lang="en-US" altLang="ko-KR" sz="1100" dirty="0" err="1"/>
              <a:t>my_list</a:t>
            </a:r>
            <a:endParaRPr lang="ko-KR" altLang="en-US" sz="1100" dirty="0"/>
          </a:p>
        </p:txBody>
      </p:sp>
    </p:spTree>
    <p:extLst>
      <p:ext uri="{BB962C8B-B14F-4D97-AF65-F5344CB8AC3E}">
        <p14:creationId xmlns:p14="http://schemas.microsoft.com/office/powerpoint/2010/main" val="3646796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801467"/>
          </a:xfrm>
        </p:spPr>
        <p:txBody>
          <a:bodyPr/>
          <a:lstStyle/>
          <a:p>
            <a:r>
              <a:rPr lang="en-US" altLang="ko-KR" dirty="0"/>
              <a:t>You can get elements easily using </a:t>
            </a:r>
            <a:r>
              <a:rPr lang="en-US" altLang="ko-KR" b="1" dirty="0"/>
              <a:t>for</a:t>
            </a:r>
            <a:endParaRPr lang="ko-KR" altLang="en-US" b="1" dirty="0"/>
          </a:p>
        </p:txBody>
      </p:sp>
      <p:graphicFrame>
        <p:nvGraphicFramePr>
          <p:cNvPr id="4" name="표 4">
            <a:extLst>
              <a:ext uri="{FF2B5EF4-FFF2-40B4-BE49-F238E27FC236}">
                <a16:creationId xmlns:a16="http://schemas.microsoft.com/office/drawing/2014/main" id="{51FFE475-D287-EFCE-9B0C-F1E570FB9E3B}"/>
              </a:ext>
            </a:extLst>
          </p:cNvPr>
          <p:cNvGraphicFramePr>
            <a:graphicFrameLocks noGrp="1"/>
          </p:cNvGraphicFramePr>
          <p:nvPr>
            <p:extLst>
              <p:ext uri="{D42A27DB-BD31-4B8C-83A1-F6EECF244321}">
                <p14:modId xmlns:p14="http://schemas.microsoft.com/office/powerpoint/2010/main" val="2134665533"/>
              </p:ext>
            </p:extLst>
          </p:nvPr>
        </p:nvGraphicFramePr>
        <p:xfrm>
          <a:off x="609600" y="1599537"/>
          <a:ext cx="8392160" cy="731520"/>
        </p:xfrm>
        <a:graphic>
          <a:graphicData uri="http://schemas.openxmlformats.org/drawingml/2006/table">
            <a:tbl>
              <a:tblPr firstRow="1" bandRow="1">
                <a:tableStyleId>{0324179D-5A76-4B28-A430-DBD8E55DE50D}</a:tableStyleId>
              </a:tblPr>
              <a:tblGrid>
                <a:gridCol w="2707340">
                  <a:extLst>
                    <a:ext uri="{9D8B030D-6E8A-4147-A177-3AD203B41FA5}">
                      <a16:colId xmlns:a16="http://schemas.microsoft.com/office/drawing/2014/main" val="164509861"/>
                    </a:ext>
                  </a:extLst>
                </a:gridCol>
                <a:gridCol w="5684820">
                  <a:extLst>
                    <a:ext uri="{9D8B030D-6E8A-4147-A177-3AD203B41FA5}">
                      <a16:colId xmlns:a16="http://schemas.microsoft.com/office/drawing/2014/main" val="2684426024"/>
                    </a:ext>
                  </a:extLst>
                </a:gridCol>
              </a:tblGrid>
              <a:tr h="370840">
                <a:tc>
                  <a:txBody>
                    <a:bodyPr/>
                    <a:lstStyle/>
                    <a:p>
                      <a:r>
                        <a:rPr lang="en-US" b="0" dirty="0">
                          <a:solidFill>
                            <a:schemeClr val="bg2">
                              <a:lumMod val="50000"/>
                            </a:schemeClr>
                          </a:solidFill>
                          <a:effectLst/>
                          <a:latin typeface="d2coding"/>
                        </a:rPr>
                        <a:t>list1=[14, 298, 40, 32, 7]</a:t>
                      </a:r>
                    </a:p>
                    <a:p>
                      <a:r>
                        <a:rPr lang="en-US" b="0" dirty="0">
                          <a:solidFill>
                            <a:schemeClr val="bg2">
                              <a:lumMod val="50000"/>
                            </a:schemeClr>
                          </a:solidFill>
                          <a:effectLst/>
                          <a:latin typeface="d2coding"/>
                        </a:rPr>
                        <a:t>for number in list1:</a:t>
                      </a:r>
                    </a:p>
                    <a:p>
                      <a:r>
                        <a:rPr lang="en-US" b="0" dirty="0">
                          <a:solidFill>
                            <a:schemeClr val="bg2">
                              <a:lumMod val="50000"/>
                            </a:schemeClr>
                          </a:solidFill>
                          <a:effectLst/>
                          <a:latin typeface="d2coding"/>
                        </a:rPr>
                        <a:t>  print(number)</a:t>
                      </a:r>
                    </a:p>
                  </a:txBody>
                  <a:tcPr/>
                </a:tc>
                <a:tc>
                  <a:txBody>
                    <a:bodyPr/>
                    <a:lstStyle/>
                    <a:p>
                      <a:pPr latinLnBrk="1"/>
                      <a:endParaRPr lang="en-US" altLang="ko-KR" dirty="0">
                        <a:solidFill>
                          <a:schemeClr val="bg2">
                            <a:lumMod val="50000"/>
                          </a:schemeClr>
                        </a:solidFill>
                      </a:endParaRPr>
                    </a:p>
                    <a:p>
                      <a:pPr latinLnBrk="1"/>
                      <a:r>
                        <a:rPr lang="en-US" altLang="ko-KR" dirty="0">
                          <a:solidFill>
                            <a:schemeClr val="bg2">
                              <a:lumMod val="50000"/>
                            </a:schemeClr>
                          </a:solidFill>
                        </a:rPr>
                        <a:t>Iterate through </a:t>
                      </a:r>
                      <a:r>
                        <a:rPr lang="en-US" altLang="ko-KR" b="1" dirty="0">
                          <a:solidFill>
                            <a:schemeClr val="bg2">
                              <a:lumMod val="50000"/>
                            </a:schemeClr>
                          </a:solidFill>
                        </a:rPr>
                        <a:t>list1 </a:t>
                      </a:r>
                      <a:r>
                        <a:rPr lang="en-US" altLang="ko-KR" b="0" dirty="0">
                          <a:solidFill>
                            <a:schemeClr val="bg2">
                              <a:lumMod val="50000"/>
                            </a:schemeClr>
                          </a:solidFill>
                        </a:rPr>
                        <a:t>one by one. Each element is defined as </a:t>
                      </a:r>
                      <a:r>
                        <a:rPr lang="en-US" altLang="ko-KR" b="1" dirty="0">
                          <a:solidFill>
                            <a:schemeClr val="bg2">
                              <a:lumMod val="50000"/>
                            </a:schemeClr>
                          </a:solidFill>
                        </a:rPr>
                        <a:t>number</a:t>
                      </a:r>
                    </a:p>
                    <a:p>
                      <a:pPr latinLnBrk="1"/>
                      <a:r>
                        <a:rPr lang="en-US" altLang="ko-KR" b="1" dirty="0">
                          <a:solidFill>
                            <a:schemeClr val="bg2">
                              <a:lumMod val="50000"/>
                            </a:schemeClr>
                          </a:solidFill>
                        </a:rPr>
                        <a:t>number</a:t>
                      </a:r>
                      <a:r>
                        <a:rPr lang="en-US" altLang="ko-KR" b="0" dirty="0">
                          <a:solidFill>
                            <a:schemeClr val="bg2">
                              <a:lumMod val="50000"/>
                            </a:schemeClr>
                          </a:solidFill>
                        </a:rPr>
                        <a:t> is a variable name. You can change it to another name</a:t>
                      </a:r>
                      <a:endParaRPr lang="ko-KR" altLang="en-US" b="1" dirty="0">
                        <a:solidFill>
                          <a:schemeClr val="bg2">
                            <a:lumMod val="50000"/>
                          </a:schemeClr>
                        </a:solidFill>
                      </a:endParaRPr>
                    </a:p>
                  </a:txBody>
                  <a:tcPr/>
                </a:tc>
                <a:extLst>
                  <a:ext uri="{0D108BD9-81ED-4DB2-BD59-A6C34878D82A}">
                    <a16:rowId xmlns:a16="http://schemas.microsoft.com/office/drawing/2014/main" val="3626114282"/>
                  </a:ext>
                </a:extLst>
              </a:tr>
            </a:tbl>
          </a:graphicData>
        </a:graphic>
      </p:graphicFrame>
    </p:spTree>
    <p:extLst>
      <p:ext uri="{BB962C8B-B14F-4D97-AF65-F5344CB8AC3E}">
        <p14:creationId xmlns:p14="http://schemas.microsoft.com/office/powerpoint/2010/main" val="390916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r="19543"/>
          <a:stretch/>
        </p:blipFill>
        <p:spPr>
          <a:xfrm>
            <a:off x="138545" y="212796"/>
            <a:ext cx="8758209" cy="4248368"/>
          </a:xfrm>
          <a:prstGeom prst="rect">
            <a:avLst/>
          </a:prstGeom>
        </p:spPr>
      </p:pic>
      <p:sp>
        <p:nvSpPr>
          <p:cNvPr id="3" name="타원 2"/>
          <p:cNvSpPr/>
          <p:nvPr/>
        </p:nvSpPr>
        <p:spPr>
          <a:xfrm>
            <a:off x="138546" y="4135581"/>
            <a:ext cx="1673326" cy="4087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Tree>
    <p:extLst>
      <p:ext uri="{BB962C8B-B14F-4D97-AF65-F5344CB8AC3E}">
        <p14:creationId xmlns:p14="http://schemas.microsoft.com/office/powerpoint/2010/main" val="6440413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p:txBody>
          <a:bodyPr/>
          <a:lstStyle/>
          <a:p>
            <a:r>
              <a:rPr lang="en-US" altLang="ko-KR" dirty="0"/>
              <a:t>We dealt with 1 dimensional list so far. Also, you can make a 2-dimensional list which looks like a table.</a:t>
            </a:r>
          </a:p>
        </p:txBody>
      </p:sp>
      <p:graphicFrame>
        <p:nvGraphicFramePr>
          <p:cNvPr id="4" name="표 4">
            <a:extLst>
              <a:ext uri="{FF2B5EF4-FFF2-40B4-BE49-F238E27FC236}">
                <a16:creationId xmlns:a16="http://schemas.microsoft.com/office/drawing/2014/main" id="{DC18EB65-41BB-E753-B1AF-D2954C401D57}"/>
              </a:ext>
            </a:extLst>
          </p:cNvPr>
          <p:cNvGraphicFramePr>
            <a:graphicFrameLocks noGrp="1"/>
          </p:cNvGraphicFramePr>
          <p:nvPr>
            <p:extLst>
              <p:ext uri="{D42A27DB-BD31-4B8C-83A1-F6EECF244321}">
                <p14:modId xmlns:p14="http://schemas.microsoft.com/office/powerpoint/2010/main" val="2493584060"/>
              </p:ext>
            </p:extLst>
          </p:nvPr>
        </p:nvGraphicFramePr>
        <p:xfrm>
          <a:off x="1355738" y="4053885"/>
          <a:ext cx="6497178" cy="370840"/>
        </p:xfrm>
        <a:graphic>
          <a:graphicData uri="http://schemas.openxmlformats.org/drawingml/2006/table">
            <a:tbl>
              <a:tblPr firstRow="1" bandRow="1">
                <a:tableStyleId>{0324179D-5A76-4B28-A430-DBD8E55DE50D}</a:tableStyleId>
              </a:tblPr>
              <a:tblGrid>
                <a:gridCol w="3046312">
                  <a:extLst>
                    <a:ext uri="{9D8B030D-6E8A-4147-A177-3AD203B41FA5}">
                      <a16:colId xmlns:a16="http://schemas.microsoft.com/office/drawing/2014/main" val="4260787866"/>
                    </a:ext>
                  </a:extLst>
                </a:gridCol>
                <a:gridCol w="3450866">
                  <a:extLst>
                    <a:ext uri="{9D8B030D-6E8A-4147-A177-3AD203B41FA5}">
                      <a16:colId xmlns:a16="http://schemas.microsoft.com/office/drawing/2014/main" val="3336176402"/>
                    </a:ext>
                  </a:extLst>
                </a:gridCol>
              </a:tblGrid>
              <a:tr h="370840">
                <a:tc>
                  <a:txBody>
                    <a:bodyPr/>
                    <a:lstStyle/>
                    <a:p>
                      <a:pPr>
                        <a:lnSpc>
                          <a:spcPct val="100000"/>
                        </a:lnSpc>
                      </a:pPr>
                      <a:r>
                        <a:rPr lang="en-US" b="0" dirty="0">
                          <a:solidFill>
                            <a:schemeClr val="bg2">
                              <a:lumMod val="50000"/>
                            </a:schemeClr>
                          </a:solidFill>
                          <a:effectLst/>
                          <a:latin typeface="d2coding"/>
                        </a:rPr>
                        <a:t>list2 = [[1,2,3], [4,5,6], [7,8,9]]</a:t>
                      </a:r>
                    </a:p>
                  </a:txBody>
                  <a:tcPr/>
                </a:tc>
                <a:tc>
                  <a:txBody>
                    <a:bodyPr/>
                    <a:lstStyle/>
                    <a:p>
                      <a:pPr latinLnBrk="1">
                        <a:lnSpc>
                          <a:spcPct val="100000"/>
                        </a:lnSpc>
                      </a:pPr>
                      <a:r>
                        <a:rPr lang="en-US" altLang="ko-KR" dirty="0">
                          <a:solidFill>
                            <a:schemeClr val="bg2">
                              <a:lumMod val="50000"/>
                            </a:schemeClr>
                          </a:solidFill>
                        </a:rPr>
                        <a:t>makes a 2-dimensional list</a:t>
                      </a:r>
                      <a:endParaRPr lang="ko-KR" altLang="en-US" dirty="0">
                        <a:solidFill>
                          <a:schemeClr val="bg2">
                            <a:lumMod val="50000"/>
                          </a:schemeClr>
                        </a:solidFill>
                      </a:endParaRPr>
                    </a:p>
                  </a:txBody>
                  <a:tcPr/>
                </a:tc>
                <a:extLst>
                  <a:ext uri="{0D108BD9-81ED-4DB2-BD59-A6C34878D82A}">
                    <a16:rowId xmlns:a16="http://schemas.microsoft.com/office/drawing/2014/main" val="1992966957"/>
                  </a:ext>
                </a:extLst>
              </a:tr>
            </a:tbl>
          </a:graphicData>
        </a:graphic>
      </p:graphicFrame>
      <p:pic>
        <p:nvPicPr>
          <p:cNvPr id="34818" name="Picture 2" descr="2D Arrays in NumPy (Python)">
            <a:extLst>
              <a:ext uri="{FF2B5EF4-FFF2-40B4-BE49-F238E27FC236}">
                <a16:creationId xmlns:a16="http://schemas.microsoft.com/office/drawing/2014/main" id="{40FFC092-272B-D2C7-9010-45BBA7689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482" y="1612730"/>
            <a:ext cx="43815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8643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p:txBody>
          <a:bodyPr/>
          <a:lstStyle/>
          <a:p>
            <a:r>
              <a:rPr lang="en-US" altLang="ko-KR" sz="2000" b="1" dirty="0"/>
              <a:t>list2 = [ [1, 2, 3],</a:t>
            </a:r>
          </a:p>
          <a:p>
            <a:r>
              <a:rPr lang="en-US" altLang="ko-KR" sz="2000" b="1" dirty="0"/>
              <a:t>	        [4, 5, 6],</a:t>
            </a:r>
          </a:p>
          <a:p>
            <a:r>
              <a:rPr lang="en-US" altLang="ko-KR" sz="2000" b="1" dirty="0"/>
              <a:t>              [7, 8, 9] ];</a:t>
            </a:r>
          </a:p>
        </p:txBody>
      </p:sp>
      <p:graphicFrame>
        <p:nvGraphicFramePr>
          <p:cNvPr id="6" name="표 6">
            <a:extLst>
              <a:ext uri="{FF2B5EF4-FFF2-40B4-BE49-F238E27FC236}">
                <a16:creationId xmlns:a16="http://schemas.microsoft.com/office/drawing/2014/main" id="{FA953A61-1A5D-86FA-89E6-E6611847B735}"/>
              </a:ext>
            </a:extLst>
          </p:cNvPr>
          <p:cNvGraphicFramePr>
            <a:graphicFrameLocks noGrp="1"/>
          </p:cNvGraphicFramePr>
          <p:nvPr>
            <p:extLst>
              <p:ext uri="{D42A27DB-BD31-4B8C-83A1-F6EECF244321}">
                <p14:modId xmlns:p14="http://schemas.microsoft.com/office/powerpoint/2010/main" val="230225699"/>
              </p:ext>
            </p:extLst>
          </p:nvPr>
        </p:nvGraphicFramePr>
        <p:xfrm>
          <a:off x="1385454" y="2386330"/>
          <a:ext cx="6096000" cy="370840"/>
        </p:xfrm>
        <a:graphic>
          <a:graphicData uri="http://schemas.openxmlformats.org/drawingml/2006/table">
            <a:tbl>
              <a:tblPr firstRow="1" bandRow="1">
                <a:tableStyleId>{0324179D-5A76-4B28-A430-DBD8E55DE50D}</a:tableStyleId>
              </a:tblPr>
              <a:tblGrid>
                <a:gridCol w="2032000">
                  <a:extLst>
                    <a:ext uri="{9D8B030D-6E8A-4147-A177-3AD203B41FA5}">
                      <a16:colId xmlns:a16="http://schemas.microsoft.com/office/drawing/2014/main" val="443872171"/>
                    </a:ext>
                  </a:extLst>
                </a:gridCol>
                <a:gridCol w="2032000">
                  <a:extLst>
                    <a:ext uri="{9D8B030D-6E8A-4147-A177-3AD203B41FA5}">
                      <a16:colId xmlns:a16="http://schemas.microsoft.com/office/drawing/2014/main" val="3890362629"/>
                    </a:ext>
                  </a:extLst>
                </a:gridCol>
                <a:gridCol w="2032000">
                  <a:extLst>
                    <a:ext uri="{9D8B030D-6E8A-4147-A177-3AD203B41FA5}">
                      <a16:colId xmlns:a16="http://schemas.microsoft.com/office/drawing/2014/main" val="946092720"/>
                    </a:ext>
                  </a:extLst>
                </a:gridCol>
              </a:tblGrid>
              <a:tr h="370840">
                <a:tc>
                  <a:txBody>
                    <a:bodyPr/>
                    <a:lstStyle/>
                    <a:p>
                      <a:pPr algn="ctr" latinLnBrk="1"/>
                      <a:r>
                        <a:rPr lang="en-US" altLang="ko-KR" dirty="0"/>
                        <a:t>[1,2,3]</a:t>
                      </a:r>
                      <a:endParaRPr lang="ko-KR" altLang="en-US" dirty="0"/>
                    </a:p>
                  </a:txBody>
                  <a:tcPr/>
                </a:tc>
                <a:tc>
                  <a:txBody>
                    <a:bodyPr/>
                    <a:lstStyle/>
                    <a:p>
                      <a:pPr algn="ctr" latinLnBrk="1"/>
                      <a:r>
                        <a:rPr lang="en-US" altLang="ko-KR" dirty="0"/>
                        <a:t>[4,5,6]</a:t>
                      </a:r>
                      <a:endParaRPr lang="ko-KR" altLang="en-US" dirty="0"/>
                    </a:p>
                  </a:txBody>
                  <a:tcPr/>
                </a:tc>
                <a:tc>
                  <a:txBody>
                    <a:bodyPr/>
                    <a:lstStyle/>
                    <a:p>
                      <a:pPr algn="ctr" latinLnBrk="1"/>
                      <a:r>
                        <a:rPr lang="en-US" altLang="ko-KR" dirty="0"/>
                        <a:t>[7,8,9]</a:t>
                      </a:r>
                      <a:endParaRPr lang="ko-KR" altLang="en-US" dirty="0"/>
                    </a:p>
                  </a:txBody>
                  <a:tcPr/>
                </a:tc>
                <a:extLst>
                  <a:ext uri="{0D108BD9-81ED-4DB2-BD59-A6C34878D82A}">
                    <a16:rowId xmlns:a16="http://schemas.microsoft.com/office/drawing/2014/main" val="319361483"/>
                  </a:ext>
                </a:extLst>
              </a:tr>
            </a:tbl>
          </a:graphicData>
        </a:graphic>
      </p:graphicFrame>
      <p:sp>
        <p:nvSpPr>
          <p:cNvPr id="7" name="TextBox 6">
            <a:extLst>
              <a:ext uri="{FF2B5EF4-FFF2-40B4-BE49-F238E27FC236}">
                <a16:creationId xmlns:a16="http://schemas.microsoft.com/office/drawing/2014/main" id="{4A0757BC-1143-8979-2962-CD06D840D203}"/>
              </a:ext>
            </a:extLst>
          </p:cNvPr>
          <p:cNvSpPr txBox="1"/>
          <p:nvPr/>
        </p:nvSpPr>
        <p:spPr>
          <a:xfrm>
            <a:off x="498764" y="3346809"/>
            <a:ext cx="697345" cy="307777"/>
          </a:xfrm>
          <a:prstGeom prst="rect">
            <a:avLst/>
          </a:prstGeom>
          <a:noFill/>
        </p:spPr>
        <p:txBody>
          <a:bodyPr wrap="square" rtlCol="0">
            <a:spAutoFit/>
          </a:bodyPr>
          <a:lstStyle/>
          <a:p>
            <a:r>
              <a:rPr lang="en-US" altLang="ko-KR" dirty="0"/>
              <a:t>list2[0]</a:t>
            </a:r>
            <a:endParaRPr lang="ko-KR" altLang="en-US" dirty="0"/>
          </a:p>
        </p:txBody>
      </p:sp>
      <p:sp>
        <p:nvSpPr>
          <p:cNvPr id="8" name="TextBox 7">
            <a:extLst>
              <a:ext uri="{FF2B5EF4-FFF2-40B4-BE49-F238E27FC236}">
                <a16:creationId xmlns:a16="http://schemas.microsoft.com/office/drawing/2014/main" id="{B6CEF512-CEE0-A22E-E7EE-670E501AAF9C}"/>
              </a:ext>
            </a:extLst>
          </p:cNvPr>
          <p:cNvSpPr txBox="1"/>
          <p:nvPr/>
        </p:nvSpPr>
        <p:spPr>
          <a:xfrm>
            <a:off x="595746" y="2417861"/>
            <a:ext cx="905163" cy="307777"/>
          </a:xfrm>
          <a:prstGeom prst="rect">
            <a:avLst/>
          </a:prstGeom>
          <a:noFill/>
        </p:spPr>
        <p:txBody>
          <a:bodyPr wrap="square" rtlCol="0">
            <a:spAutoFit/>
          </a:bodyPr>
          <a:lstStyle/>
          <a:p>
            <a:r>
              <a:rPr lang="en-US" altLang="ko-KR" dirty="0"/>
              <a:t>list2</a:t>
            </a:r>
            <a:endParaRPr lang="ko-KR" altLang="en-US" dirty="0"/>
          </a:p>
        </p:txBody>
      </p:sp>
      <p:graphicFrame>
        <p:nvGraphicFramePr>
          <p:cNvPr id="9" name="표 9">
            <a:extLst>
              <a:ext uri="{FF2B5EF4-FFF2-40B4-BE49-F238E27FC236}">
                <a16:creationId xmlns:a16="http://schemas.microsoft.com/office/drawing/2014/main" id="{944A4E02-B617-30FB-6C5A-C47465D8C129}"/>
              </a:ext>
            </a:extLst>
          </p:cNvPr>
          <p:cNvGraphicFramePr>
            <a:graphicFrameLocks noGrp="1"/>
          </p:cNvGraphicFramePr>
          <p:nvPr>
            <p:extLst>
              <p:ext uri="{D42A27DB-BD31-4B8C-83A1-F6EECF244321}">
                <p14:modId xmlns:p14="http://schemas.microsoft.com/office/powerpoint/2010/main" val="1660679087"/>
              </p:ext>
            </p:extLst>
          </p:nvPr>
        </p:nvGraphicFramePr>
        <p:xfrm>
          <a:off x="1385454" y="3315278"/>
          <a:ext cx="6096000" cy="370840"/>
        </p:xfrm>
        <a:graphic>
          <a:graphicData uri="http://schemas.openxmlformats.org/drawingml/2006/table">
            <a:tbl>
              <a:tblPr firstRow="1" bandRow="1">
                <a:tableStyleId>{0324179D-5A76-4B28-A430-DBD8E55DE50D}</a:tableStyleId>
              </a:tblPr>
              <a:tblGrid>
                <a:gridCol w="2032000">
                  <a:extLst>
                    <a:ext uri="{9D8B030D-6E8A-4147-A177-3AD203B41FA5}">
                      <a16:colId xmlns:a16="http://schemas.microsoft.com/office/drawing/2014/main" val="3421081050"/>
                    </a:ext>
                  </a:extLst>
                </a:gridCol>
                <a:gridCol w="2032000">
                  <a:extLst>
                    <a:ext uri="{9D8B030D-6E8A-4147-A177-3AD203B41FA5}">
                      <a16:colId xmlns:a16="http://schemas.microsoft.com/office/drawing/2014/main" val="470769611"/>
                    </a:ext>
                  </a:extLst>
                </a:gridCol>
                <a:gridCol w="2032000">
                  <a:extLst>
                    <a:ext uri="{9D8B030D-6E8A-4147-A177-3AD203B41FA5}">
                      <a16:colId xmlns:a16="http://schemas.microsoft.com/office/drawing/2014/main" val="3209143338"/>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1770549020"/>
                  </a:ext>
                </a:extLst>
              </a:tr>
            </a:tbl>
          </a:graphicData>
        </a:graphic>
      </p:graphicFrame>
      <p:sp>
        <p:nvSpPr>
          <p:cNvPr id="10" name="TextBox 9">
            <a:extLst>
              <a:ext uri="{FF2B5EF4-FFF2-40B4-BE49-F238E27FC236}">
                <a16:creationId xmlns:a16="http://schemas.microsoft.com/office/drawing/2014/main" id="{3D51CCB2-D938-58A5-E486-803CCE8522D2}"/>
              </a:ext>
            </a:extLst>
          </p:cNvPr>
          <p:cNvSpPr txBox="1"/>
          <p:nvPr/>
        </p:nvSpPr>
        <p:spPr>
          <a:xfrm>
            <a:off x="387927" y="4387273"/>
            <a:ext cx="1408546" cy="307777"/>
          </a:xfrm>
          <a:prstGeom prst="rect">
            <a:avLst/>
          </a:prstGeom>
          <a:noFill/>
        </p:spPr>
        <p:txBody>
          <a:bodyPr wrap="square" rtlCol="0">
            <a:spAutoFit/>
          </a:bodyPr>
          <a:lstStyle/>
          <a:p>
            <a:r>
              <a:rPr lang="en-US" altLang="ko-KR" dirty="0"/>
              <a:t>list2[0][1]</a:t>
            </a:r>
            <a:endParaRPr lang="ko-KR" altLang="en-US" dirty="0"/>
          </a:p>
        </p:txBody>
      </p:sp>
      <p:graphicFrame>
        <p:nvGraphicFramePr>
          <p:cNvPr id="11" name="표 9">
            <a:extLst>
              <a:ext uri="{FF2B5EF4-FFF2-40B4-BE49-F238E27FC236}">
                <a16:creationId xmlns:a16="http://schemas.microsoft.com/office/drawing/2014/main" id="{76CCA1F5-FF7C-D228-832D-D183F3A94726}"/>
              </a:ext>
            </a:extLst>
          </p:cNvPr>
          <p:cNvGraphicFramePr>
            <a:graphicFrameLocks noGrp="1"/>
          </p:cNvGraphicFramePr>
          <p:nvPr>
            <p:extLst>
              <p:ext uri="{D42A27DB-BD31-4B8C-83A1-F6EECF244321}">
                <p14:modId xmlns:p14="http://schemas.microsoft.com/office/powerpoint/2010/main" val="1932711422"/>
              </p:ext>
            </p:extLst>
          </p:nvPr>
        </p:nvGraphicFramePr>
        <p:xfrm>
          <a:off x="1385454" y="4326629"/>
          <a:ext cx="6096000" cy="370840"/>
        </p:xfrm>
        <a:graphic>
          <a:graphicData uri="http://schemas.openxmlformats.org/drawingml/2006/table">
            <a:tbl>
              <a:tblPr firstRow="1" bandRow="1">
                <a:tableStyleId>{0324179D-5A76-4B28-A430-DBD8E55DE50D}</a:tableStyleId>
              </a:tblPr>
              <a:tblGrid>
                <a:gridCol w="2032000">
                  <a:extLst>
                    <a:ext uri="{9D8B030D-6E8A-4147-A177-3AD203B41FA5}">
                      <a16:colId xmlns:a16="http://schemas.microsoft.com/office/drawing/2014/main" val="3421081050"/>
                    </a:ext>
                  </a:extLst>
                </a:gridCol>
                <a:gridCol w="2032000">
                  <a:extLst>
                    <a:ext uri="{9D8B030D-6E8A-4147-A177-3AD203B41FA5}">
                      <a16:colId xmlns:a16="http://schemas.microsoft.com/office/drawing/2014/main" val="470769611"/>
                    </a:ext>
                  </a:extLst>
                </a:gridCol>
                <a:gridCol w="2032000">
                  <a:extLst>
                    <a:ext uri="{9D8B030D-6E8A-4147-A177-3AD203B41FA5}">
                      <a16:colId xmlns:a16="http://schemas.microsoft.com/office/drawing/2014/main" val="3209143338"/>
                    </a:ext>
                  </a:extLst>
                </a:gridCol>
              </a:tblGrid>
              <a:tr h="370840">
                <a:tc>
                  <a:txBody>
                    <a:bodyPr/>
                    <a:lstStyle/>
                    <a:p>
                      <a:pPr algn="ctr" latinLnBrk="1"/>
                      <a:r>
                        <a:rPr lang="en-US" altLang="ko-KR" dirty="0"/>
                        <a:t>1</a:t>
                      </a:r>
                      <a:endParaRPr lang="ko-KR" altLang="en-US" dirty="0"/>
                    </a:p>
                  </a:txBody>
                  <a:tcPr/>
                </a:tc>
                <a:tc>
                  <a:txBody>
                    <a:bodyPr/>
                    <a:lstStyle/>
                    <a:p>
                      <a:pPr algn="ctr" latinLnBrk="1"/>
                      <a:r>
                        <a:rPr lang="en-US" altLang="ko-KR" dirty="0"/>
                        <a:t>2</a:t>
                      </a:r>
                      <a:endParaRPr lang="ko-KR" altLang="en-US" dirty="0"/>
                    </a:p>
                  </a:txBody>
                  <a:tcPr/>
                </a:tc>
                <a:tc>
                  <a:txBody>
                    <a:bodyPr/>
                    <a:lstStyle/>
                    <a:p>
                      <a:pPr algn="ctr" latinLnBrk="1"/>
                      <a:r>
                        <a:rPr lang="en-US" altLang="ko-KR" dirty="0"/>
                        <a:t>3</a:t>
                      </a:r>
                      <a:endParaRPr lang="ko-KR" altLang="en-US" dirty="0"/>
                    </a:p>
                  </a:txBody>
                  <a:tcPr/>
                </a:tc>
                <a:extLst>
                  <a:ext uri="{0D108BD9-81ED-4DB2-BD59-A6C34878D82A}">
                    <a16:rowId xmlns:a16="http://schemas.microsoft.com/office/drawing/2014/main" val="1770549020"/>
                  </a:ext>
                </a:extLst>
              </a:tr>
            </a:tbl>
          </a:graphicData>
        </a:graphic>
      </p:graphicFrame>
      <p:sp>
        <p:nvSpPr>
          <p:cNvPr id="12" name="직사각형 11">
            <a:extLst>
              <a:ext uri="{FF2B5EF4-FFF2-40B4-BE49-F238E27FC236}">
                <a16:creationId xmlns:a16="http://schemas.microsoft.com/office/drawing/2014/main" id="{CF160C30-BA52-77AC-DB99-06379A2D90CB}"/>
              </a:ext>
            </a:extLst>
          </p:cNvPr>
          <p:cNvSpPr/>
          <p:nvPr/>
        </p:nvSpPr>
        <p:spPr>
          <a:xfrm>
            <a:off x="4068618" y="4244226"/>
            <a:ext cx="651164" cy="5078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64451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3E2613-D4C9-6A01-497F-B61683DC2F2A}"/>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0A5D5F8B-93FE-25D3-F380-5F5BA2141F30}"/>
              </a:ext>
            </a:extLst>
          </p:cNvPr>
          <p:cNvSpPr>
            <a:spLocks noGrp="1"/>
          </p:cNvSpPr>
          <p:nvPr>
            <p:ph type="subTitle" idx="1"/>
          </p:nvPr>
        </p:nvSpPr>
        <p:spPr/>
        <p:txBody>
          <a:bodyPr/>
          <a:lstStyle/>
          <a:p>
            <a:r>
              <a:rPr lang="en-US" altLang="ko-KR" dirty="0"/>
              <a:t>You can also do indexing on 2-dimensional list. To do so, you need two information: row and column.</a:t>
            </a:r>
          </a:p>
          <a:p>
            <a:endParaRPr lang="en-US" altLang="ko-KR" dirty="0"/>
          </a:p>
          <a:p>
            <a:r>
              <a:rPr lang="en-US" altLang="ko-KR" b="1" dirty="0" err="1">
                <a:solidFill>
                  <a:srgbClr val="FF0000"/>
                </a:solidFill>
              </a:rPr>
              <a:t>name_of_list</a:t>
            </a:r>
            <a:r>
              <a:rPr lang="en-US" altLang="ko-KR" b="1" dirty="0">
                <a:solidFill>
                  <a:srgbClr val="FF0000"/>
                </a:solidFill>
              </a:rPr>
              <a:t>[row][column]</a:t>
            </a:r>
          </a:p>
        </p:txBody>
      </p:sp>
      <p:graphicFrame>
        <p:nvGraphicFramePr>
          <p:cNvPr id="4" name="표 4">
            <a:extLst>
              <a:ext uri="{FF2B5EF4-FFF2-40B4-BE49-F238E27FC236}">
                <a16:creationId xmlns:a16="http://schemas.microsoft.com/office/drawing/2014/main" id="{DC18EB65-41BB-E753-B1AF-D2954C401D57}"/>
              </a:ext>
            </a:extLst>
          </p:cNvPr>
          <p:cNvGraphicFramePr>
            <a:graphicFrameLocks noGrp="1"/>
          </p:cNvGraphicFramePr>
          <p:nvPr>
            <p:extLst>
              <p:ext uri="{D42A27DB-BD31-4B8C-83A1-F6EECF244321}">
                <p14:modId xmlns:p14="http://schemas.microsoft.com/office/powerpoint/2010/main" val="2006876393"/>
              </p:ext>
            </p:extLst>
          </p:nvPr>
        </p:nvGraphicFramePr>
        <p:xfrm>
          <a:off x="1377255" y="2205990"/>
          <a:ext cx="6497178" cy="731520"/>
        </p:xfrm>
        <a:graphic>
          <a:graphicData uri="http://schemas.openxmlformats.org/drawingml/2006/table">
            <a:tbl>
              <a:tblPr firstRow="1" bandRow="1">
                <a:tableStyleId>{0324179D-5A76-4B28-A430-DBD8E55DE50D}</a:tableStyleId>
              </a:tblPr>
              <a:tblGrid>
                <a:gridCol w="3046312">
                  <a:extLst>
                    <a:ext uri="{9D8B030D-6E8A-4147-A177-3AD203B41FA5}">
                      <a16:colId xmlns:a16="http://schemas.microsoft.com/office/drawing/2014/main" val="4260787866"/>
                    </a:ext>
                  </a:extLst>
                </a:gridCol>
                <a:gridCol w="3450866">
                  <a:extLst>
                    <a:ext uri="{9D8B030D-6E8A-4147-A177-3AD203B41FA5}">
                      <a16:colId xmlns:a16="http://schemas.microsoft.com/office/drawing/2014/main" val="3336176402"/>
                    </a:ext>
                  </a:extLst>
                </a:gridCol>
              </a:tblGrid>
              <a:tr h="370840">
                <a:tc>
                  <a:txBody>
                    <a:bodyPr/>
                    <a:lstStyle/>
                    <a:p>
                      <a:pPr>
                        <a:lnSpc>
                          <a:spcPct val="100000"/>
                        </a:lnSpc>
                      </a:pPr>
                      <a:r>
                        <a:rPr lang="en-US" b="0" dirty="0">
                          <a:solidFill>
                            <a:schemeClr val="bg2">
                              <a:lumMod val="50000"/>
                            </a:schemeClr>
                          </a:solidFill>
                          <a:effectLst/>
                          <a:latin typeface="d2coding"/>
                        </a:rPr>
                        <a:t>print(list1[0][0])</a:t>
                      </a:r>
                    </a:p>
                    <a:p>
                      <a:pPr>
                        <a:lnSpc>
                          <a:spcPct val="100000"/>
                        </a:lnSpc>
                      </a:pPr>
                      <a:r>
                        <a:rPr lang="en-US" b="0" dirty="0">
                          <a:solidFill>
                            <a:schemeClr val="bg2">
                              <a:lumMod val="50000"/>
                            </a:schemeClr>
                          </a:solidFill>
                          <a:effectLst/>
                          <a:latin typeface="d2coding"/>
                        </a:rPr>
                        <a:t>print(list1[2][0])</a:t>
                      </a:r>
                    </a:p>
                    <a:p>
                      <a:pPr>
                        <a:lnSpc>
                          <a:spcPct val="100000"/>
                        </a:lnSpc>
                      </a:pPr>
                      <a:r>
                        <a:rPr lang="en-US" b="0" dirty="0">
                          <a:solidFill>
                            <a:schemeClr val="bg2">
                              <a:lumMod val="50000"/>
                            </a:schemeClr>
                          </a:solidFill>
                          <a:effectLst/>
                          <a:latin typeface="d2coding"/>
                        </a:rPr>
                        <a:t>print(list1[0][1])</a:t>
                      </a:r>
                    </a:p>
                  </a:txBody>
                  <a:tcPr/>
                </a:tc>
                <a:tc>
                  <a:txBody>
                    <a:bodyPr/>
                    <a:lstStyle/>
                    <a:p>
                      <a:pPr latinLnBrk="1">
                        <a:lnSpc>
                          <a:spcPct val="100000"/>
                        </a:lnSpc>
                      </a:pPr>
                      <a:r>
                        <a:rPr lang="en-US" altLang="ko-KR" dirty="0">
                          <a:solidFill>
                            <a:schemeClr val="bg2">
                              <a:lumMod val="50000"/>
                            </a:schemeClr>
                          </a:solidFill>
                        </a:rPr>
                        <a:t>prints value at row 0 and column 0.</a:t>
                      </a:r>
                    </a:p>
                    <a:p>
                      <a:pPr latinLnBrk="1">
                        <a:lnSpc>
                          <a:spcPct val="100000"/>
                        </a:lnSpc>
                      </a:pPr>
                      <a:r>
                        <a:rPr lang="en-US" altLang="ko-KR" dirty="0">
                          <a:solidFill>
                            <a:schemeClr val="bg2">
                              <a:lumMod val="50000"/>
                            </a:schemeClr>
                          </a:solidFill>
                        </a:rPr>
                        <a:t>prints value at row 2 and column 0.</a:t>
                      </a:r>
                    </a:p>
                    <a:p>
                      <a:pPr latinLnBrk="1">
                        <a:lnSpc>
                          <a:spcPct val="100000"/>
                        </a:lnSpc>
                      </a:pPr>
                      <a:r>
                        <a:rPr lang="en-US" altLang="ko-KR" dirty="0">
                          <a:solidFill>
                            <a:schemeClr val="bg2">
                              <a:lumMod val="50000"/>
                            </a:schemeClr>
                          </a:solidFill>
                        </a:rPr>
                        <a:t>prints value at row 0 and column 1</a:t>
                      </a:r>
                      <a:endParaRPr lang="ko-KR" altLang="en-US" dirty="0">
                        <a:solidFill>
                          <a:schemeClr val="bg2">
                            <a:lumMod val="50000"/>
                          </a:schemeClr>
                        </a:solidFill>
                      </a:endParaRPr>
                    </a:p>
                  </a:txBody>
                  <a:tcPr/>
                </a:tc>
                <a:extLst>
                  <a:ext uri="{0D108BD9-81ED-4DB2-BD59-A6C34878D82A}">
                    <a16:rowId xmlns:a16="http://schemas.microsoft.com/office/drawing/2014/main" val="1992966957"/>
                  </a:ext>
                </a:extLst>
              </a:tr>
            </a:tbl>
          </a:graphicData>
        </a:graphic>
      </p:graphicFrame>
      <p:sp>
        <p:nvSpPr>
          <p:cNvPr id="5" name="TextBox 4">
            <a:extLst>
              <a:ext uri="{FF2B5EF4-FFF2-40B4-BE49-F238E27FC236}">
                <a16:creationId xmlns:a16="http://schemas.microsoft.com/office/drawing/2014/main" id="{C78E6F73-F1E4-D408-AC3C-4E6B7DFA2CD3}"/>
              </a:ext>
            </a:extLst>
          </p:cNvPr>
          <p:cNvSpPr txBox="1"/>
          <p:nvPr/>
        </p:nvSpPr>
        <p:spPr>
          <a:xfrm>
            <a:off x="5532581" y="4247293"/>
            <a:ext cx="3611419" cy="738664"/>
          </a:xfrm>
          <a:prstGeom prst="rect">
            <a:avLst/>
          </a:prstGeom>
          <a:noFill/>
        </p:spPr>
        <p:txBody>
          <a:bodyPr wrap="square" rtlCol="0">
            <a:spAutoFit/>
          </a:bodyPr>
          <a:lstStyle/>
          <a:p>
            <a:r>
              <a:rPr lang="en-US" altLang="ko-KR" dirty="0">
                <a:solidFill>
                  <a:schemeClr val="accent1"/>
                </a:solidFill>
              </a:rPr>
              <a:t>row and column also starts with 0.</a:t>
            </a:r>
          </a:p>
          <a:p>
            <a:r>
              <a:rPr lang="en-US" altLang="ko-KR" dirty="0">
                <a:solidFill>
                  <a:schemeClr val="accent1"/>
                </a:solidFill>
              </a:rPr>
              <a:t>That is, the first row number is 0 and the first column number is 0.</a:t>
            </a:r>
            <a:endParaRPr lang="ko-KR" altLang="en-US" dirty="0">
              <a:solidFill>
                <a:schemeClr val="accent1"/>
              </a:solidFill>
            </a:endParaRPr>
          </a:p>
        </p:txBody>
      </p:sp>
      <p:sp>
        <p:nvSpPr>
          <p:cNvPr id="6" name="직사각형 5">
            <a:extLst>
              <a:ext uri="{FF2B5EF4-FFF2-40B4-BE49-F238E27FC236}">
                <a16:creationId xmlns:a16="http://schemas.microsoft.com/office/drawing/2014/main" id="{C87B1AE8-80FD-B54A-C303-430010EC8143}"/>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ownload Penguin Bird Cartoon Royalty-Free Vector Graphic - Pixabay">
            <a:extLst>
              <a:ext uri="{FF2B5EF4-FFF2-40B4-BE49-F238E27FC236}">
                <a16:creationId xmlns:a16="http://schemas.microsoft.com/office/drawing/2014/main" id="{0DE215A5-B2A0-C2DC-256B-F320ACA99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739416-433B-EAD6-6931-2B9EA9AD2EF9}"/>
              </a:ext>
            </a:extLst>
          </p:cNvPr>
          <p:cNvSpPr txBox="1"/>
          <p:nvPr/>
        </p:nvSpPr>
        <p:spPr>
          <a:xfrm>
            <a:off x="5948219" y="3992904"/>
            <a:ext cx="1089890" cy="246221"/>
          </a:xfrm>
          <a:prstGeom prst="rect">
            <a:avLst/>
          </a:prstGeom>
          <a:solidFill>
            <a:schemeClr val="bg1"/>
          </a:solidFill>
        </p:spPr>
        <p:txBody>
          <a:bodyPr wrap="square" rtlCol="0">
            <a:spAutoFit/>
          </a:bodyPr>
          <a:lstStyle/>
          <a:p>
            <a:r>
              <a:rPr lang="en-US" altLang="ko-KR" sz="1000" dirty="0"/>
              <a:t>NOTIFICATION</a:t>
            </a:r>
            <a:endParaRPr lang="ko-KR" altLang="en-US" sz="1000" dirty="0"/>
          </a:p>
        </p:txBody>
      </p:sp>
    </p:spTree>
    <p:extLst>
      <p:ext uri="{BB962C8B-B14F-4D97-AF65-F5344CB8AC3E}">
        <p14:creationId xmlns:p14="http://schemas.microsoft.com/office/powerpoint/2010/main" val="1527867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pPr indent="0"/>
            <a:r>
              <a:rPr lang="en-US" altLang="ko-KR" dirty="0"/>
              <a:t>1.make a 1-dimensional list</a:t>
            </a:r>
          </a:p>
          <a:p>
            <a:pPr indent="0"/>
            <a:r>
              <a:rPr lang="en-US" altLang="ko-KR" dirty="0"/>
              <a:t>2.print a, b, c by using index.</a:t>
            </a:r>
          </a:p>
          <a:p>
            <a:pPr indent="0"/>
            <a:endParaRPr lang="en-US" altLang="ko-KR" dirty="0"/>
          </a:p>
          <a:p>
            <a:pPr indent="0"/>
            <a:endParaRPr lang="en-US" altLang="ko-KR" dirty="0"/>
          </a:p>
          <a:p>
            <a:pPr indent="0"/>
            <a:endParaRPr lang="en-US" altLang="ko-KR" dirty="0"/>
          </a:p>
          <a:p>
            <a:pPr indent="0"/>
            <a:endParaRPr lang="en-US" altLang="ko-KR" dirty="0"/>
          </a:p>
        </p:txBody>
      </p:sp>
      <p:sp>
        <p:nvSpPr>
          <p:cNvPr id="5" name="직사각형 4">
            <a:extLst>
              <a:ext uri="{FF2B5EF4-FFF2-40B4-BE49-F238E27FC236}">
                <a16:creationId xmlns:a16="http://schemas.microsoft.com/office/drawing/2014/main" id="{4C7F2F73-751A-4083-3BFC-D148B8A8BB53}"/>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Download Penguin Bird Cartoon Royalty-Free Vector Graphic - Pixabay">
            <a:extLst>
              <a:ext uri="{FF2B5EF4-FFF2-40B4-BE49-F238E27FC236}">
                <a16:creationId xmlns:a16="http://schemas.microsoft.com/office/drawing/2014/main" id="{7A66B6C6-502F-CD49-7E56-B7FC25A2B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7EE619-FAFA-EE21-ED70-E6F29BBBA624}"/>
              </a:ext>
            </a:extLst>
          </p:cNvPr>
          <p:cNvSpPr txBox="1"/>
          <p:nvPr/>
        </p:nvSpPr>
        <p:spPr>
          <a:xfrm>
            <a:off x="5948220" y="3992904"/>
            <a:ext cx="480290" cy="246221"/>
          </a:xfrm>
          <a:prstGeom prst="rect">
            <a:avLst/>
          </a:prstGeom>
          <a:solidFill>
            <a:schemeClr val="bg1"/>
          </a:solidFill>
        </p:spPr>
        <p:txBody>
          <a:bodyPr wrap="square" rtlCol="0">
            <a:spAutoFit/>
          </a:bodyPr>
          <a:lstStyle/>
          <a:p>
            <a:r>
              <a:rPr lang="en-US" altLang="ko-KR" sz="1000" dirty="0"/>
              <a:t>HINT</a:t>
            </a:r>
            <a:endParaRPr lang="ko-KR" altLang="en-US" sz="1000" dirty="0"/>
          </a:p>
        </p:txBody>
      </p:sp>
      <p:sp>
        <p:nvSpPr>
          <p:cNvPr id="8" name="TextBox 7">
            <a:extLst>
              <a:ext uri="{FF2B5EF4-FFF2-40B4-BE49-F238E27FC236}">
                <a16:creationId xmlns:a16="http://schemas.microsoft.com/office/drawing/2014/main" id="{AD2432B5-7DC1-2828-27F9-D2FCD4D8A885}"/>
              </a:ext>
            </a:extLst>
          </p:cNvPr>
          <p:cNvSpPr txBox="1"/>
          <p:nvPr/>
        </p:nvSpPr>
        <p:spPr>
          <a:xfrm>
            <a:off x="5532581" y="4239125"/>
            <a:ext cx="3611419" cy="523220"/>
          </a:xfrm>
          <a:prstGeom prst="rect">
            <a:avLst/>
          </a:prstGeom>
          <a:noFill/>
        </p:spPr>
        <p:txBody>
          <a:bodyPr wrap="square" rtlCol="0">
            <a:spAutoFit/>
          </a:bodyPr>
          <a:lstStyle/>
          <a:p>
            <a:r>
              <a:rPr lang="en-US" altLang="ko-KR" dirty="0">
                <a:solidFill>
                  <a:schemeClr val="accent1"/>
                </a:solidFill>
              </a:rPr>
              <a:t>Index starts with 0. That is, 'a' is index 0, 'b' is index 1, and 'c' is index 2.</a:t>
            </a:r>
            <a:endParaRPr lang="ko-KR" altLang="en-US" dirty="0">
              <a:solidFill>
                <a:schemeClr val="accent1"/>
              </a:solidFill>
            </a:endParaRPr>
          </a:p>
        </p:txBody>
      </p:sp>
      <p:graphicFrame>
        <p:nvGraphicFramePr>
          <p:cNvPr id="9" name="표 9">
            <a:extLst>
              <a:ext uri="{FF2B5EF4-FFF2-40B4-BE49-F238E27FC236}">
                <a16:creationId xmlns:a16="http://schemas.microsoft.com/office/drawing/2014/main" id="{544421AF-B28B-F14A-B1A1-69088443E2BC}"/>
              </a:ext>
            </a:extLst>
          </p:cNvPr>
          <p:cNvGraphicFramePr>
            <a:graphicFrameLocks noGrp="1"/>
          </p:cNvGraphicFramePr>
          <p:nvPr>
            <p:extLst>
              <p:ext uri="{D42A27DB-BD31-4B8C-83A1-F6EECF244321}">
                <p14:modId xmlns:p14="http://schemas.microsoft.com/office/powerpoint/2010/main" val="1673838732"/>
              </p:ext>
            </p:extLst>
          </p:nvPr>
        </p:nvGraphicFramePr>
        <p:xfrm>
          <a:off x="5070764" y="1109159"/>
          <a:ext cx="3209637" cy="311585"/>
        </p:xfrm>
        <a:graphic>
          <a:graphicData uri="http://schemas.openxmlformats.org/drawingml/2006/table">
            <a:tbl>
              <a:tblPr firstRow="1" bandRow="1">
                <a:tableStyleId>{0324179D-5A76-4B28-A430-DBD8E55DE50D}</a:tableStyleId>
              </a:tblPr>
              <a:tblGrid>
                <a:gridCol w="1069879">
                  <a:extLst>
                    <a:ext uri="{9D8B030D-6E8A-4147-A177-3AD203B41FA5}">
                      <a16:colId xmlns:a16="http://schemas.microsoft.com/office/drawing/2014/main" val="498884056"/>
                    </a:ext>
                  </a:extLst>
                </a:gridCol>
                <a:gridCol w="1069879">
                  <a:extLst>
                    <a:ext uri="{9D8B030D-6E8A-4147-A177-3AD203B41FA5}">
                      <a16:colId xmlns:a16="http://schemas.microsoft.com/office/drawing/2014/main" val="306162947"/>
                    </a:ext>
                  </a:extLst>
                </a:gridCol>
                <a:gridCol w="1069879">
                  <a:extLst>
                    <a:ext uri="{9D8B030D-6E8A-4147-A177-3AD203B41FA5}">
                      <a16:colId xmlns:a16="http://schemas.microsoft.com/office/drawing/2014/main" val="1440059966"/>
                    </a:ext>
                  </a:extLst>
                </a:gridCol>
              </a:tblGrid>
              <a:tr h="311585">
                <a:tc>
                  <a:txBody>
                    <a:bodyPr/>
                    <a:lstStyle/>
                    <a:p>
                      <a:pPr algn="ctr" latinLnBrk="1"/>
                      <a:r>
                        <a:rPr lang="en-US" altLang="ko-KR" dirty="0"/>
                        <a:t>a</a:t>
                      </a:r>
                      <a:endParaRPr lang="ko-KR" altLang="en-US" dirty="0"/>
                    </a:p>
                  </a:txBody>
                  <a:tcPr/>
                </a:tc>
                <a:tc>
                  <a:txBody>
                    <a:bodyPr/>
                    <a:lstStyle/>
                    <a:p>
                      <a:pPr algn="ctr" latinLnBrk="1"/>
                      <a:r>
                        <a:rPr lang="en-US" altLang="ko-KR" dirty="0"/>
                        <a:t>b</a:t>
                      </a:r>
                      <a:endParaRPr lang="ko-KR" altLang="en-US" dirty="0"/>
                    </a:p>
                  </a:txBody>
                  <a:tcPr/>
                </a:tc>
                <a:tc>
                  <a:txBody>
                    <a:bodyPr/>
                    <a:lstStyle/>
                    <a:p>
                      <a:pPr algn="ctr" latinLnBrk="1"/>
                      <a:r>
                        <a:rPr lang="en-US" altLang="ko-KR" dirty="0"/>
                        <a:t>c</a:t>
                      </a:r>
                      <a:endParaRPr lang="ko-KR" altLang="en-US" dirty="0"/>
                    </a:p>
                  </a:txBody>
                  <a:tcPr/>
                </a:tc>
                <a:extLst>
                  <a:ext uri="{0D108BD9-81ED-4DB2-BD59-A6C34878D82A}">
                    <a16:rowId xmlns:a16="http://schemas.microsoft.com/office/drawing/2014/main" val="3030848533"/>
                  </a:ext>
                </a:extLst>
              </a:tr>
            </a:tbl>
          </a:graphicData>
        </a:graphic>
      </p:graphicFrame>
    </p:spTree>
    <p:extLst>
      <p:ext uri="{BB962C8B-B14F-4D97-AF65-F5344CB8AC3E}">
        <p14:creationId xmlns:p14="http://schemas.microsoft.com/office/powerpoint/2010/main" val="15825763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0759C5FE-8094-5856-FC68-04F123EDC0A0}"/>
              </a:ext>
            </a:extLst>
          </p:cNvPr>
          <p:cNvPicPr>
            <a:picLocks noChangeAspect="1"/>
          </p:cNvPicPr>
          <p:nvPr/>
        </p:nvPicPr>
        <p:blipFill>
          <a:blip r:embed="rId2"/>
          <a:stretch>
            <a:fillRect/>
          </a:stretch>
        </p:blipFill>
        <p:spPr>
          <a:xfrm>
            <a:off x="2679602" y="1777959"/>
            <a:ext cx="3784795" cy="1587582"/>
          </a:xfrm>
          <a:prstGeom prst="rect">
            <a:avLst/>
          </a:prstGeom>
        </p:spPr>
      </p:pic>
    </p:spTree>
    <p:extLst>
      <p:ext uri="{BB962C8B-B14F-4D97-AF65-F5344CB8AC3E}">
        <p14:creationId xmlns:p14="http://schemas.microsoft.com/office/powerpoint/2010/main" val="3293607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pPr indent="0"/>
            <a:r>
              <a:rPr lang="en-US" altLang="ko-KR" dirty="0"/>
              <a:t>1.make a 1-dimensional list</a:t>
            </a:r>
          </a:p>
          <a:p>
            <a:pPr indent="0"/>
            <a:r>
              <a:rPr lang="en-US" altLang="ko-KR" dirty="0"/>
              <a:t>2.print 1, 'a', and 'hello' by using index.</a:t>
            </a:r>
          </a:p>
          <a:p>
            <a:pPr indent="0"/>
            <a:endParaRPr lang="en-US" altLang="ko-KR" dirty="0"/>
          </a:p>
          <a:p>
            <a:pPr indent="0"/>
            <a:endParaRPr lang="en-US" altLang="ko-KR" dirty="0"/>
          </a:p>
          <a:p>
            <a:pPr indent="0"/>
            <a:endParaRPr lang="en-US" altLang="ko-KR" dirty="0"/>
          </a:p>
          <a:p>
            <a:pPr indent="0"/>
            <a:endParaRPr lang="en-US" altLang="ko-KR" dirty="0"/>
          </a:p>
        </p:txBody>
      </p:sp>
      <p:sp>
        <p:nvSpPr>
          <p:cNvPr id="5" name="직사각형 4">
            <a:extLst>
              <a:ext uri="{FF2B5EF4-FFF2-40B4-BE49-F238E27FC236}">
                <a16:creationId xmlns:a16="http://schemas.microsoft.com/office/drawing/2014/main" id="{4C7F2F73-751A-4083-3BFC-D148B8A8BB53}"/>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Download Penguin Bird Cartoon Royalty-Free Vector Graphic - Pixabay">
            <a:extLst>
              <a:ext uri="{FF2B5EF4-FFF2-40B4-BE49-F238E27FC236}">
                <a16:creationId xmlns:a16="http://schemas.microsoft.com/office/drawing/2014/main" id="{7A66B6C6-502F-CD49-7E56-B7FC25A2B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7EE619-FAFA-EE21-ED70-E6F29BBBA624}"/>
              </a:ext>
            </a:extLst>
          </p:cNvPr>
          <p:cNvSpPr txBox="1"/>
          <p:nvPr/>
        </p:nvSpPr>
        <p:spPr>
          <a:xfrm>
            <a:off x="5948220" y="3992904"/>
            <a:ext cx="480290" cy="246221"/>
          </a:xfrm>
          <a:prstGeom prst="rect">
            <a:avLst/>
          </a:prstGeom>
          <a:solidFill>
            <a:schemeClr val="bg1"/>
          </a:solidFill>
        </p:spPr>
        <p:txBody>
          <a:bodyPr wrap="square" rtlCol="0">
            <a:spAutoFit/>
          </a:bodyPr>
          <a:lstStyle/>
          <a:p>
            <a:r>
              <a:rPr lang="en-US" altLang="ko-KR" sz="1000" dirty="0"/>
              <a:t>HINT</a:t>
            </a:r>
            <a:endParaRPr lang="ko-KR" altLang="en-US" sz="1000" dirty="0"/>
          </a:p>
        </p:txBody>
      </p:sp>
      <p:sp>
        <p:nvSpPr>
          <p:cNvPr id="8" name="TextBox 7">
            <a:extLst>
              <a:ext uri="{FF2B5EF4-FFF2-40B4-BE49-F238E27FC236}">
                <a16:creationId xmlns:a16="http://schemas.microsoft.com/office/drawing/2014/main" id="{AD2432B5-7DC1-2828-27F9-D2FCD4D8A885}"/>
              </a:ext>
            </a:extLst>
          </p:cNvPr>
          <p:cNvSpPr txBox="1"/>
          <p:nvPr/>
        </p:nvSpPr>
        <p:spPr>
          <a:xfrm>
            <a:off x="5532581" y="4239125"/>
            <a:ext cx="3611419" cy="523220"/>
          </a:xfrm>
          <a:prstGeom prst="rect">
            <a:avLst/>
          </a:prstGeom>
          <a:noFill/>
        </p:spPr>
        <p:txBody>
          <a:bodyPr wrap="square" rtlCol="0">
            <a:spAutoFit/>
          </a:bodyPr>
          <a:lstStyle/>
          <a:p>
            <a:r>
              <a:rPr lang="en-US" altLang="ko-KR" dirty="0">
                <a:solidFill>
                  <a:schemeClr val="accent1"/>
                </a:solidFill>
              </a:rPr>
              <a:t>a, c, and hello are string type. 1 is integer type. 100.5 is float type.</a:t>
            </a:r>
            <a:endParaRPr lang="ko-KR" altLang="en-US" dirty="0">
              <a:solidFill>
                <a:schemeClr val="accent1"/>
              </a:solidFill>
            </a:endParaRPr>
          </a:p>
        </p:txBody>
      </p:sp>
      <p:graphicFrame>
        <p:nvGraphicFramePr>
          <p:cNvPr id="9" name="표 9">
            <a:extLst>
              <a:ext uri="{FF2B5EF4-FFF2-40B4-BE49-F238E27FC236}">
                <a16:creationId xmlns:a16="http://schemas.microsoft.com/office/drawing/2014/main" id="{544421AF-B28B-F14A-B1A1-69088443E2BC}"/>
              </a:ext>
            </a:extLst>
          </p:cNvPr>
          <p:cNvGraphicFramePr>
            <a:graphicFrameLocks noGrp="1"/>
          </p:cNvGraphicFramePr>
          <p:nvPr>
            <p:extLst>
              <p:ext uri="{D42A27DB-BD31-4B8C-83A1-F6EECF244321}">
                <p14:modId xmlns:p14="http://schemas.microsoft.com/office/powerpoint/2010/main" val="2979883973"/>
              </p:ext>
            </p:extLst>
          </p:nvPr>
        </p:nvGraphicFramePr>
        <p:xfrm>
          <a:off x="4438073" y="1127128"/>
          <a:ext cx="3209635" cy="311585"/>
        </p:xfrm>
        <a:graphic>
          <a:graphicData uri="http://schemas.openxmlformats.org/drawingml/2006/table">
            <a:tbl>
              <a:tblPr firstRow="1" bandRow="1">
                <a:tableStyleId>{0324179D-5A76-4B28-A430-DBD8E55DE50D}</a:tableStyleId>
              </a:tblPr>
              <a:tblGrid>
                <a:gridCol w="641927">
                  <a:extLst>
                    <a:ext uri="{9D8B030D-6E8A-4147-A177-3AD203B41FA5}">
                      <a16:colId xmlns:a16="http://schemas.microsoft.com/office/drawing/2014/main" val="498884056"/>
                    </a:ext>
                  </a:extLst>
                </a:gridCol>
                <a:gridCol w="641927">
                  <a:extLst>
                    <a:ext uri="{9D8B030D-6E8A-4147-A177-3AD203B41FA5}">
                      <a16:colId xmlns:a16="http://schemas.microsoft.com/office/drawing/2014/main" val="306162947"/>
                    </a:ext>
                  </a:extLst>
                </a:gridCol>
                <a:gridCol w="641927">
                  <a:extLst>
                    <a:ext uri="{9D8B030D-6E8A-4147-A177-3AD203B41FA5}">
                      <a16:colId xmlns:a16="http://schemas.microsoft.com/office/drawing/2014/main" val="1440059966"/>
                    </a:ext>
                  </a:extLst>
                </a:gridCol>
                <a:gridCol w="641927">
                  <a:extLst>
                    <a:ext uri="{9D8B030D-6E8A-4147-A177-3AD203B41FA5}">
                      <a16:colId xmlns:a16="http://schemas.microsoft.com/office/drawing/2014/main" val="3282797258"/>
                    </a:ext>
                  </a:extLst>
                </a:gridCol>
                <a:gridCol w="641927">
                  <a:extLst>
                    <a:ext uri="{9D8B030D-6E8A-4147-A177-3AD203B41FA5}">
                      <a16:colId xmlns:a16="http://schemas.microsoft.com/office/drawing/2014/main" val="4277361624"/>
                    </a:ext>
                  </a:extLst>
                </a:gridCol>
              </a:tblGrid>
              <a:tr h="311585">
                <a:tc>
                  <a:txBody>
                    <a:bodyPr/>
                    <a:lstStyle/>
                    <a:p>
                      <a:pPr algn="ctr" latinLnBrk="1"/>
                      <a:r>
                        <a:rPr lang="en-US" altLang="ko-KR" dirty="0"/>
                        <a:t>a</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c</a:t>
                      </a:r>
                      <a:endParaRPr lang="ko-KR" altLang="en-US" dirty="0"/>
                    </a:p>
                  </a:txBody>
                  <a:tcPr/>
                </a:tc>
                <a:tc>
                  <a:txBody>
                    <a:bodyPr/>
                    <a:lstStyle/>
                    <a:p>
                      <a:pPr algn="ctr" latinLnBrk="1"/>
                      <a:r>
                        <a:rPr lang="en-US" altLang="ko-KR" dirty="0"/>
                        <a:t>hello</a:t>
                      </a:r>
                      <a:endParaRPr lang="ko-KR" altLang="en-US" dirty="0"/>
                    </a:p>
                  </a:txBody>
                  <a:tcPr/>
                </a:tc>
                <a:tc>
                  <a:txBody>
                    <a:bodyPr/>
                    <a:lstStyle/>
                    <a:p>
                      <a:pPr algn="ctr" latinLnBrk="1"/>
                      <a:r>
                        <a:rPr lang="en-US" altLang="ko-KR" dirty="0"/>
                        <a:t>100.5</a:t>
                      </a:r>
                      <a:endParaRPr lang="ko-KR" altLang="en-US" dirty="0"/>
                    </a:p>
                  </a:txBody>
                  <a:tcPr/>
                </a:tc>
                <a:extLst>
                  <a:ext uri="{0D108BD9-81ED-4DB2-BD59-A6C34878D82A}">
                    <a16:rowId xmlns:a16="http://schemas.microsoft.com/office/drawing/2014/main" val="3030848533"/>
                  </a:ext>
                </a:extLst>
              </a:tr>
            </a:tbl>
          </a:graphicData>
        </a:graphic>
      </p:graphicFrame>
    </p:spTree>
    <p:extLst>
      <p:ext uri="{BB962C8B-B14F-4D97-AF65-F5344CB8AC3E}">
        <p14:creationId xmlns:p14="http://schemas.microsoft.com/office/powerpoint/2010/main" val="23018117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5" name="그림 4">
            <a:extLst>
              <a:ext uri="{FF2B5EF4-FFF2-40B4-BE49-F238E27FC236}">
                <a16:creationId xmlns:a16="http://schemas.microsoft.com/office/drawing/2014/main" id="{374DD0C5-8EF6-9B3E-A29D-CCC367DA0B47}"/>
              </a:ext>
            </a:extLst>
          </p:cNvPr>
          <p:cNvPicPr>
            <a:picLocks noChangeAspect="1"/>
          </p:cNvPicPr>
          <p:nvPr/>
        </p:nvPicPr>
        <p:blipFill>
          <a:blip r:embed="rId2"/>
          <a:stretch>
            <a:fillRect/>
          </a:stretch>
        </p:blipFill>
        <p:spPr>
          <a:xfrm>
            <a:off x="1771506" y="1844637"/>
            <a:ext cx="5600988" cy="1454225"/>
          </a:xfrm>
          <a:prstGeom prst="rect">
            <a:avLst/>
          </a:prstGeom>
        </p:spPr>
      </p:pic>
    </p:spTree>
    <p:extLst>
      <p:ext uri="{BB962C8B-B14F-4D97-AF65-F5344CB8AC3E}">
        <p14:creationId xmlns:p14="http://schemas.microsoft.com/office/powerpoint/2010/main" val="25653835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Lab</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1514600"/>
          </a:xfrm>
        </p:spPr>
        <p:txBody>
          <a:bodyPr/>
          <a:lstStyle/>
          <a:p>
            <a:pPr indent="0"/>
            <a:r>
              <a:rPr lang="en-US" altLang="ko-KR" dirty="0"/>
              <a:t>1.make a 2-dimensional list</a:t>
            </a:r>
          </a:p>
          <a:p>
            <a:pPr indent="0"/>
            <a:r>
              <a:rPr lang="en-US" altLang="ko-KR" dirty="0"/>
              <a:t>2.print a, b, h by using row and column</a:t>
            </a:r>
          </a:p>
          <a:p>
            <a:pPr indent="0"/>
            <a:endParaRPr lang="en-US" altLang="ko-KR" dirty="0"/>
          </a:p>
          <a:p>
            <a:pPr indent="0"/>
            <a:endParaRPr lang="en-US" altLang="ko-KR" dirty="0"/>
          </a:p>
          <a:p>
            <a:pPr indent="0"/>
            <a:endParaRPr lang="en-US" altLang="ko-KR" dirty="0"/>
          </a:p>
          <a:p>
            <a:pPr indent="0"/>
            <a:endParaRPr lang="en-US" altLang="ko-KR" dirty="0"/>
          </a:p>
          <a:p>
            <a:pPr indent="0"/>
            <a:endParaRPr lang="en-US" altLang="ko-KR" dirty="0"/>
          </a:p>
        </p:txBody>
      </p:sp>
      <p:sp>
        <p:nvSpPr>
          <p:cNvPr id="5" name="직사각형 4">
            <a:extLst>
              <a:ext uri="{FF2B5EF4-FFF2-40B4-BE49-F238E27FC236}">
                <a16:creationId xmlns:a16="http://schemas.microsoft.com/office/drawing/2014/main" id="{4C7F2F73-751A-4083-3BFC-D148B8A8BB53}"/>
              </a:ext>
            </a:extLst>
          </p:cNvPr>
          <p:cNvSpPr/>
          <p:nvPr/>
        </p:nvSpPr>
        <p:spPr>
          <a:xfrm>
            <a:off x="5532582" y="4136736"/>
            <a:ext cx="3611418" cy="1006764"/>
          </a:xfrm>
          <a:prstGeom prst="rect">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Download Penguin Bird Cartoon Royalty-Free Vector Graphic - Pixabay">
            <a:extLst>
              <a:ext uri="{FF2B5EF4-FFF2-40B4-BE49-F238E27FC236}">
                <a16:creationId xmlns:a16="http://schemas.microsoft.com/office/drawing/2014/main" id="{7A66B6C6-502F-CD49-7E56-B7FC25A2B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63" y="3872546"/>
            <a:ext cx="328756" cy="358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7EE619-FAFA-EE21-ED70-E6F29BBBA624}"/>
              </a:ext>
            </a:extLst>
          </p:cNvPr>
          <p:cNvSpPr txBox="1"/>
          <p:nvPr/>
        </p:nvSpPr>
        <p:spPr>
          <a:xfrm>
            <a:off x="5948220" y="3992904"/>
            <a:ext cx="480290" cy="246221"/>
          </a:xfrm>
          <a:prstGeom prst="rect">
            <a:avLst/>
          </a:prstGeom>
          <a:solidFill>
            <a:schemeClr val="bg1"/>
          </a:solidFill>
        </p:spPr>
        <p:txBody>
          <a:bodyPr wrap="square" rtlCol="0">
            <a:spAutoFit/>
          </a:bodyPr>
          <a:lstStyle/>
          <a:p>
            <a:r>
              <a:rPr lang="en-US" altLang="ko-KR" sz="1000" dirty="0"/>
              <a:t>HINT</a:t>
            </a:r>
            <a:endParaRPr lang="ko-KR" altLang="en-US" sz="1000" dirty="0"/>
          </a:p>
        </p:txBody>
      </p:sp>
      <p:sp>
        <p:nvSpPr>
          <p:cNvPr id="8" name="TextBox 7">
            <a:extLst>
              <a:ext uri="{FF2B5EF4-FFF2-40B4-BE49-F238E27FC236}">
                <a16:creationId xmlns:a16="http://schemas.microsoft.com/office/drawing/2014/main" id="{AD2432B5-7DC1-2828-27F9-D2FCD4D8A885}"/>
              </a:ext>
            </a:extLst>
          </p:cNvPr>
          <p:cNvSpPr txBox="1"/>
          <p:nvPr/>
        </p:nvSpPr>
        <p:spPr>
          <a:xfrm>
            <a:off x="5532581" y="4239125"/>
            <a:ext cx="3611419" cy="523220"/>
          </a:xfrm>
          <a:prstGeom prst="rect">
            <a:avLst/>
          </a:prstGeom>
          <a:noFill/>
        </p:spPr>
        <p:txBody>
          <a:bodyPr wrap="square" rtlCol="0">
            <a:spAutoFit/>
          </a:bodyPr>
          <a:lstStyle/>
          <a:p>
            <a:r>
              <a:rPr lang="en-US" altLang="ko-KR" dirty="0">
                <a:solidFill>
                  <a:schemeClr val="accent1"/>
                </a:solidFill>
              </a:rPr>
              <a:t>First row is 0 and first column is 0. </a:t>
            </a:r>
          </a:p>
          <a:p>
            <a:r>
              <a:rPr lang="en-US" altLang="ko-KR" dirty="0">
                <a:solidFill>
                  <a:schemeClr val="accent1"/>
                </a:solidFill>
              </a:rPr>
              <a:t>For example, at row 1 and column 1 is 'e'.</a:t>
            </a:r>
            <a:endParaRPr lang="ko-KR" altLang="en-US" dirty="0">
              <a:solidFill>
                <a:schemeClr val="accent1"/>
              </a:solidFill>
            </a:endParaRPr>
          </a:p>
        </p:txBody>
      </p:sp>
      <p:graphicFrame>
        <p:nvGraphicFramePr>
          <p:cNvPr id="9" name="표 9">
            <a:extLst>
              <a:ext uri="{FF2B5EF4-FFF2-40B4-BE49-F238E27FC236}">
                <a16:creationId xmlns:a16="http://schemas.microsoft.com/office/drawing/2014/main" id="{544421AF-B28B-F14A-B1A1-69088443E2BC}"/>
              </a:ext>
            </a:extLst>
          </p:cNvPr>
          <p:cNvGraphicFramePr>
            <a:graphicFrameLocks noGrp="1"/>
          </p:cNvGraphicFramePr>
          <p:nvPr>
            <p:extLst>
              <p:ext uri="{D42A27DB-BD31-4B8C-83A1-F6EECF244321}">
                <p14:modId xmlns:p14="http://schemas.microsoft.com/office/powerpoint/2010/main" val="4008468415"/>
              </p:ext>
            </p:extLst>
          </p:nvPr>
        </p:nvGraphicFramePr>
        <p:xfrm>
          <a:off x="5070764" y="1109159"/>
          <a:ext cx="3209637" cy="934755"/>
        </p:xfrm>
        <a:graphic>
          <a:graphicData uri="http://schemas.openxmlformats.org/drawingml/2006/table">
            <a:tbl>
              <a:tblPr firstRow="1" bandRow="1">
                <a:tableStyleId>{0324179D-5A76-4B28-A430-DBD8E55DE50D}</a:tableStyleId>
              </a:tblPr>
              <a:tblGrid>
                <a:gridCol w="1069879">
                  <a:extLst>
                    <a:ext uri="{9D8B030D-6E8A-4147-A177-3AD203B41FA5}">
                      <a16:colId xmlns:a16="http://schemas.microsoft.com/office/drawing/2014/main" val="498884056"/>
                    </a:ext>
                  </a:extLst>
                </a:gridCol>
                <a:gridCol w="1069879">
                  <a:extLst>
                    <a:ext uri="{9D8B030D-6E8A-4147-A177-3AD203B41FA5}">
                      <a16:colId xmlns:a16="http://schemas.microsoft.com/office/drawing/2014/main" val="306162947"/>
                    </a:ext>
                  </a:extLst>
                </a:gridCol>
                <a:gridCol w="1069879">
                  <a:extLst>
                    <a:ext uri="{9D8B030D-6E8A-4147-A177-3AD203B41FA5}">
                      <a16:colId xmlns:a16="http://schemas.microsoft.com/office/drawing/2014/main" val="1440059966"/>
                    </a:ext>
                  </a:extLst>
                </a:gridCol>
              </a:tblGrid>
              <a:tr h="311585">
                <a:tc>
                  <a:txBody>
                    <a:bodyPr/>
                    <a:lstStyle/>
                    <a:p>
                      <a:pPr algn="ctr" latinLnBrk="1"/>
                      <a:r>
                        <a:rPr lang="en-US" altLang="ko-KR" dirty="0"/>
                        <a:t>a</a:t>
                      </a:r>
                      <a:endParaRPr lang="ko-KR" altLang="en-US" dirty="0"/>
                    </a:p>
                  </a:txBody>
                  <a:tcPr/>
                </a:tc>
                <a:tc>
                  <a:txBody>
                    <a:bodyPr/>
                    <a:lstStyle/>
                    <a:p>
                      <a:pPr algn="ctr" latinLnBrk="1"/>
                      <a:r>
                        <a:rPr lang="en-US" altLang="ko-KR" dirty="0"/>
                        <a:t>b</a:t>
                      </a:r>
                      <a:endParaRPr lang="ko-KR" altLang="en-US" dirty="0"/>
                    </a:p>
                  </a:txBody>
                  <a:tcPr/>
                </a:tc>
                <a:tc>
                  <a:txBody>
                    <a:bodyPr/>
                    <a:lstStyle/>
                    <a:p>
                      <a:pPr algn="ctr" latinLnBrk="1"/>
                      <a:r>
                        <a:rPr lang="en-US" altLang="ko-KR" dirty="0"/>
                        <a:t>c</a:t>
                      </a:r>
                      <a:endParaRPr lang="ko-KR" altLang="en-US" dirty="0"/>
                    </a:p>
                  </a:txBody>
                  <a:tcPr/>
                </a:tc>
                <a:extLst>
                  <a:ext uri="{0D108BD9-81ED-4DB2-BD59-A6C34878D82A}">
                    <a16:rowId xmlns:a16="http://schemas.microsoft.com/office/drawing/2014/main" val="3030848533"/>
                  </a:ext>
                </a:extLst>
              </a:tr>
              <a:tr h="311585">
                <a:tc>
                  <a:txBody>
                    <a:bodyPr/>
                    <a:lstStyle/>
                    <a:p>
                      <a:pPr algn="ctr" latinLnBrk="1"/>
                      <a:r>
                        <a:rPr lang="en-US" altLang="ko-KR" dirty="0"/>
                        <a:t>d</a:t>
                      </a:r>
                      <a:endParaRPr lang="ko-KR" altLang="en-US" dirty="0"/>
                    </a:p>
                  </a:txBody>
                  <a:tcPr/>
                </a:tc>
                <a:tc>
                  <a:txBody>
                    <a:bodyPr/>
                    <a:lstStyle/>
                    <a:p>
                      <a:pPr algn="ctr" latinLnBrk="1"/>
                      <a:r>
                        <a:rPr lang="en-US" altLang="ko-KR" dirty="0"/>
                        <a:t>e</a:t>
                      </a:r>
                      <a:endParaRPr lang="ko-KR" altLang="en-US" dirty="0"/>
                    </a:p>
                  </a:txBody>
                  <a:tcPr/>
                </a:tc>
                <a:tc>
                  <a:txBody>
                    <a:bodyPr/>
                    <a:lstStyle/>
                    <a:p>
                      <a:pPr algn="ctr" latinLnBrk="1"/>
                      <a:r>
                        <a:rPr lang="en-US" altLang="ko-KR" dirty="0"/>
                        <a:t>f</a:t>
                      </a:r>
                      <a:endParaRPr lang="ko-KR" altLang="en-US" dirty="0"/>
                    </a:p>
                  </a:txBody>
                  <a:tcPr/>
                </a:tc>
                <a:extLst>
                  <a:ext uri="{0D108BD9-81ED-4DB2-BD59-A6C34878D82A}">
                    <a16:rowId xmlns:a16="http://schemas.microsoft.com/office/drawing/2014/main" val="4231025592"/>
                  </a:ext>
                </a:extLst>
              </a:tr>
              <a:tr h="311585">
                <a:tc>
                  <a:txBody>
                    <a:bodyPr/>
                    <a:lstStyle/>
                    <a:p>
                      <a:pPr algn="ctr" latinLnBrk="1"/>
                      <a:r>
                        <a:rPr lang="en-US" altLang="ko-KR" dirty="0"/>
                        <a:t>g</a:t>
                      </a:r>
                      <a:endParaRPr lang="ko-KR" altLang="en-US" dirty="0"/>
                    </a:p>
                  </a:txBody>
                  <a:tcPr/>
                </a:tc>
                <a:tc>
                  <a:txBody>
                    <a:bodyPr/>
                    <a:lstStyle/>
                    <a:p>
                      <a:pPr algn="ctr" latinLnBrk="1"/>
                      <a:r>
                        <a:rPr lang="en-US" altLang="ko-KR" dirty="0"/>
                        <a:t>h</a:t>
                      </a:r>
                      <a:endParaRPr lang="ko-KR" altLang="en-US" dirty="0"/>
                    </a:p>
                  </a:txBody>
                  <a:tcPr/>
                </a:tc>
                <a:tc>
                  <a:txBody>
                    <a:bodyPr/>
                    <a:lstStyle/>
                    <a:p>
                      <a:pPr algn="ctr" latinLnBrk="1"/>
                      <a:r>
                        <a:rPr lang="en-US" altLang="ko-KR" dirty="0" err="1"/>
                        <a:t>i</a:t>
                      </a:r>
                      <a:endParaRPr lang="ko-KR" altLang="en-US" dirty="0"/>
                    </a:p>
                  </a:txBody>
                  <a:tcPr/>
                </a:tc>
                <a:extLst>
                  <a:ext uri="{0D108BD9-81ED-4DB2-BD59-A6C34878D82A}">
                    <a16:rowId xmlns:a16="http://schemas.microsoft.com/office/drawing/2014/main" val="2405201379"/>
                  </a:ext>
                </a:extLst>
              </a:tr>
            </a:tbl>
          </a:graphicData>
        </a:graphic>
      </p:graphicFrame>
    </p:spTree>
    <p:extLst>
      <p:ext uri="{BB962C8B-B14F-4D97-AF65-F5344CB8AC3E}">
        <p14:creationId xmlns:p14="http://schemas.microsoft.com/office/powerpoint/2010/main" val="27343657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Answer</a:t>
            </a:r>
            <a:endParaRPr lang="ko-KR" altLang="en-US" dirty="0"/>
          </a:p>
        </p:txBody>
      </p:sp>
      <p:pic>
        <p:nvPicPr>
          <p:cNvPr id="4" name="그림 3">
            <a:extLst>
              <a:ext uri="{FF2B5EF4-FFF2-40B4-BE49-F238E27FC236}">
                <a16:creationId xmlns:a16="http://schemas.microsoft.com/office/drawing/2014/main" id="{97034920-2500-9419-7B2B-671E9F79D3E9}"/>
              </a:ext>
            </a:extLst>
          </p:cNvPr>
          <p:cNvPicPr>
            <a:picLocks noChangeAspect="1"/>
          </p:cNvPicPr>
          <p:nvPr/>
        </p:nvPicPr>
        <p:blipFill>
          <a:blip r:embed="rId2"/>
          <a:stretch>
            <a:fillRect/>
          </a:stretch>
        </p:blipFill>
        <p:spPr>
          <a:xfrm>
            <a:off x="2752631" y="1476009"/>
            <a:ext cx="3638737" cy="3022755"/>
          </a:xfrm>
          <a:prstGeom prst="rect">
            <a:avLst/>
          </a:prstGeom>
        </p:spPr>
      </p:pic>
    </p:spTree>
    <p:extLst>
      <p:ext uri="{BB962C8B-B14F-4D97-AF65-F5344CB8AC3E}">
        <p14:creationId xmlns:p14="http://schemas.microsoft.com/office/powerpoint/2010/main" val="19525146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7336D-DBC2-17DE-E229-5D8155BA5384}"/>
              </a:ext>
            </a:extLst>
          </p:cNvPr>
          <p:cNvSpPr>
            <a:spLocks noGrp="1"/>
          </p:cNvSpPr>
          <p:nvPr>
            <p:ph type="title"/>
          </p:nvPr>
        </p:nvSpPr>
        <p:spPr/>
        <p:txBody>
          <a:bodyPr/>
          <a:lstStyle/>
          <a:p>
            <a:r>
              <a:rPr lang="en-US" altLang="ko-KR" dirty="0"/>
              <a:t>List</a:t>
            </a:r>
            <a:endParaRPr lang="ko-KR" altLang="en-US" dirty="0"/>
          </a:p>
        </p:txBody>
      </p:sp>
      <p:sp>
        <p:nvSpPr>
          <p:cNvPr id="3" name="부제목 2">
            <a:extLst>
              <a:ext uri="{FF2B5EF4-FFF2-40B4-BE49-F238E27FC236}">
                <a16:creationId xmlns:a16="http://schemas.microsoft.com/office/drawing/2014/main" id="{F5585E36-BC9F-9733-87CD-213A5F2859FA}"/>
              </a:ext>
            </a:extLst>
          </p:cNvPr>
          <p:cNvSpPr>
            <a:spLocks noGrp="1"/>
          </p:cNvSpPr>
          <p:nvPr>
            <p:ph type="subTitle" idx="1"/>
          </p:nvPr>
        </p:nvSpPr>
        <p:spPr>
          <a:xfrm>
            <a:off x="702925" y="1057150"/>
            <a:ext cx="7738200" cy="940615"/>
          </a:xfrm>
        </p:spPr>
        <p:txBody>
          <a:bodyPr/>
          <a:lstStyle/>
          <a:p>
            <a:r>
              <a:rPr lang="en-US" altLang="ko-KR" dirty="0"/>
              <a:t>You can change the value of the list, which means lists are mutable.</a:t>
            </a:r>
          </a:p>
          <a:p>
            <a:endParaRPr lang="en-US" altLang="ko-KR" dirty="0"/>
          </a:p>
          <a:p>
            <a:r>
              <a:rPr lang="en-US" altLang="ko-KR" dirty="0"/>
              <a:t>You can replace or remove elements in the list, and also add elements to the list.</a:t>
            </a:r>
          </a:p>
        </p:txBody>
      </p:sp>
      <p:graphicFrame>
        <p:nvGraphicFramePr>
          <p:cNvPr id="5" name="표 4">
            <a:extLst>
              <a:ext uri="{FF2B5EF4-FFF2-40B4-BE49-F238E27FC236}">
                <a16:creationId xmlns:a16="http://schemas.microsoft.com/office/drawing/2014/main" id="{DBB281BC-D51C-D446-B6DC-735143896830}"/>
              </a:ext>
            </a:extLst>
          </p:cNvPr>
          <p:cNvGraphicFramePr>
            <a:graphicFrameLocks noGrp="1"/>
          </p:cNvGraphicFramePr>
          <p:nvPr>
            <p:extLst>
              <p:ext uri="{D42A27DB-BD31-4B8C-83A1-F6EECF244321}">
                <p14:modId xmlns:p14="http://schemas.microsoft.com/office/powerpoint/2010/main" val="1187337650"/>
              </p:ext>
            </p:extLst>
          </p:nvPr>
        </p:nvGraphicFramePr>
        <p:xfrm>
          <a:off x="924911" y="1945455"/>
          <a:ext cx="6096000" cy="731520"/>
        </p:xfrm>
        <a:graphic>
          <a:graphicData uri="http://schemas.openxmlformats.org/drawingml/2006/table">
            <a:tbl>
              <a:tblPr firstRow="1" bandRow="1">
                <a:tableStyleId>{0324179D-5A76-4B28-A430-DBD8E55DE50D}</a:tableStyleId>
              </a:tblPr>
              <a:tblGrid>
                <a:gridCol w="2504089">
                  <a:extLst>
                    <a:ext uri="{9D8B030D-6E8A-4147-A177-3AD203B41FA5}">
                      <a16:colId xmlns:a16="http://schemas.microsoft.com/office/drawing/2014/main" val="164509861"/>
                    </a:ext>
                  </a:extLst>
                </a:gridCol>
                <a:gridCol w="3591911">
                  <a:extLst>
                    <a:ext uri="{9D8B030D-6E8A-4147-A177-3AD203B41FA5}">
                      <a16:colId xmlns:a16="http://schemas.microsoft.com/office/drawing/2014/main" val="2684426024"/>
                    </a:ext>
                  </a:extLst>
                </a:gridCol>
              </a:tblGrid>
              <a:tr h="370840">
                <a:tc>
                  <a:txBody>
                    <a:bodyPr/>
                    <a:lstStyle/>
                    <a:p>
                      <a:r>
                        <a:rPr lang="en-US" b="0" dirty="0" err="1">
                          <a:solidFill>
                            <a:schemeClr val="bg2">
                              <a:lumMod val="50000"/>
                            </a:schemeClr>
                          </a:solidFill>
                          <a:effectLst/>
                          <a:latin typeface="d2coding"/>
                        </a:rPr>
                        <a:t>my_list</a:t>
                      </a:r>
                      <a:r>
                        <a:rPr lang="en-US" b="0" dirty="0">
                          <a:solidFill>
                            <a:schemeClr val="bg2">
                              <a:lumMod val="50000"/>
                            </a:schemeClr>
                          </a:solidFill>
                          <a:effectLst/>
                          <a:latin typeface="d2coding"/>
                        </a:rPr>
                        <a:t> = [1, 2, 3, 4, 5]</a:t>
                      </a:r>
                    </a:p>
                    <a:p>
                      <a:r>
                        <a:rPr lang="en-US" b="0" dirty="0" err="1">
                          <a:solidFill>
                            <a:schemeClr val="bg2">
                              <a:lumMod val="50000"/>
                            </a:schemeClr>
                          </a:solidFill>
                          <a:effectLst/>
                          <a:latin typeface="d2coding"/>
                        </a:rPr>
                        <a:t>my_list</a:t>
                      </a:r>
                      <a:r>
                        <a:rPr lang="en-US" b="0" dirty="0">
                          <a:solidFill>
                            <a:schemeClr val="bg2">
                              <a:lumMod val="50000"/>
                            </a:schemeClr>
                          </a:solidFill>
                          <a:effectLst/>
                          <a:latin typeface="d2coding"/>
                        </a:rPr>
                        <a:t>[3] = 100</a:t>
                      </a:r>
                    </a:p>
                    <a:p>
                      <a:r>
                        <a:rPr lang="en-US" b="0" dirty="0" err="1">
                          <a:solidFill>
                            <a:schemeClr val="bg2">
                              <a:lumMod val="50000"/>
                            </a:schemeClr>
                          </a:solidFill>
                          <a:effectLst/>
                          <a:latin typeface="d2coding"/>
                        </a:rPr>
                        <a:t>my_list</a:t>
                      </a:r>
                      <a:endParaRPr lang="en-US" b="0" dirty="0">
                        <a:solidFill>
                          <a:schemeClr val="bg2">
                            <a:lumMod val="50000"/>
                          </a:schemeClr>
                        </a:solidFill>
                        <a:effectLst/>
                        <a:latin typeface="d2coding"/>
                      </a:endParaRPr>
                    </a:p>
                  </a:txBody>
                  <a:tcPr/>
                </a:tc>
                <a:tc>
                  <a:txBody>
                    <a:bodyPr/>
                    <a:lstStyle/>
                    <a:p>
                      <a:pPr latinLnBrk="1"/>
                      <a:r>
                        <a:rPr lang="en-US" altLang="ko-KR" dirty="0">
                          <a:solidFill>
                            <a:schemeClr val="bg2">
                              <a:lumMod val="50000"/>
                            </a:schemeClr>
                          </a:solidFill>
                        </a:rPr>
                        <a:t>Makes list</a:t>
                      </a:r>
                    </a:p>
                    <a:p>
                      <a:pPr latinLnBrk="1"/>
                      <a:r>
                        <a:rPr lang="en-US" altLang="ko-KR" dirty="0">
                          <a:solidFill>
                            <a:schemeClr val="bg2">
                              <a:lumMod val="50000"/>
                            </a:schemeClr>
                          </a:solidFill>
                        </a:rPr>
                        <a:t>Replaces the fourth value with 100</a:t>
                      </a:r>
                    </a:p>
                    <a:p>
                      <a:pPr latinLnBrk="1"/>
                      <a:r>
                        <a:rPr lang="en-US" altLang="ko-KR" dirty="0">
                          <a:solidFill>
                            <a:schemeClr val="bg2">
                              <a:lumMod val="50000"/>
                            </a:schemeClr>
                          </a:solidFill>
                        </a:rPr>
                        <a:t>Returns [1, 2, 3, 100, 5]</a:t>
                      </a:r>
                      <a:endParaRPr lang="ko-KR" altLang="en-US" dirty="0">
                        <a:solidFill>
                          <a:schemeClr val="bg2">
                            <a:lumMod val="50000"/>
                          </a:schemeClr>
                        </a:solidFill>
                      </a:endParaRPr>
                    </a:p>
                  </a:txBody>
                  <a:tcPr/>
                </a:tc>
                <a:extLst>
                  <a:ext uri="{0D108BD9-81ED-4DB2-BD59-A6C34878D82A}">
                    <a16:rowId xmlns:a16="http://schemas.microsoft.com/office/drawing/2014/main" val="3626114282"/>
                  </a:ext>
                </a:extLst>
              </a:tr>
            </a:tbl>
          </a:graphicData>
        </a:graphic>
      </p:graphicFrame>
      <p:graphicFrame>
        <p:nvGraphicFramePr>
          <p:cNvPr id="4" name="표 3">
            <a:extLst>
              <a:ext uri="{FF2B5EF4-FFF2-40B4-BE49-F238E27FC236}">
                <a16:creationId xmlns:a16="http://schemas.microsoft.com/office/drawing/2014/main" id="{08760CDC-FAB2-AA0C-D41D-BE183D88D2D6}"/>
              </a:ext>
            </a:extLst>
          </p:cNvPr>
          <p:cNvGraphicFramePr>
            <a:graphicFrameLocks noGrp="1"/>
          </p:cNvGraphicFramePr>
          <p:nvPr>
            <p:extLst>
              <p:ext uri="{D42A27DB-BD31-4B8C-83A1-F6EECF244321}">
                <p14:modId xmlns:p14="http://schemas.microsoft.com/office/powerpoint/2010/main" val="1975451159"/>
              </p:ext>
            </p:extLst>
          </p:nvPr>
        </p:nvGraphicFramePr>
        <p:xfrm>
          <a:off x="924911" y="2731405"/>
          <a:ext cx="6096000" cy="944880"/>
        </p:xfrm>
        <a:graphic>
          <a:graphicData uri="http://schemas.openxmlformats.org/drawingml/2006/table">
            <a:tbl>
              <a:tblPr firstRow="1" bandRow="1">
                <a:tableStyleId>{0324179D-5A76-4B28-A430-DBD8E55DE50D}</a:tableStyleId>
              </a:tblPr>
              <a:tblGrid>
                <a:gridCol w="2504089">
                  <a:extLst>
                    <a:ext uri="{9D8B030D-6E8A-4147-A177-3AD203B41FA5}">
                      <a16:colId xmlns:a16="http://schemas.microsoft.com/office/drawing/2014/main" val="164509861"/>
                    </a:ext>
                  </a:extLst>
                </a:gridCol>
                <a:gridCol w="3591911">
                  <a:extLst>
                    <a:ext uri="{9D8B030D-6E8A-4147-A177-3AD203B41FA5}">
                      <a16:colId xmlns:a16="http://schemas.microsoft.com/office/drawing/2014/main" val="2684426024"/>
                    </a:ext>
                  </a:extLst>
                </a:gridCol>
              </a:tblGrid>
              <a:tr h="370840">
                <a:tc>
                  <a:txBody>
                    <a:bodyPr/>
                    <a:lstStyle/>
                    <a:p>
                      <a:r>
                        <a:rPr lang="en-US" b="0" dirty="0" err="1">
                          <a:solidFill>
                            <a:schemeClr val="bg2">
                              <a:lumMod val="50000"/>
                            </a:schemeClr>
                          </a:solidFill>
                          <a:effectLst/>
                          <a:latin typeface="d2coding"/>
                        </a:rPr>
                        <a:t>my_list.append</a:t>
                      </a:r>
                      <a:r>
                        <a:rPr lang="en-US" b="0" dirty="0">
                          <a:solidFill>
                            <a:schemeClr val="bg2">
                              <a:lumMod val="50000"/>
                            </a:schemeClr>
                          </a:solidFill>
                          <a:effectLst/>
                          <a:latin typeface="d2coding"/>
                        </a:rPr>
                        <a:t>(6)</a:t>
                      </a:r>
                    </a:p>
                    <a:p>
                      <a:r>
                        <a:rPr lang="en-US" b="0" dirty="0" err="1">
                          <a:solidFill>
                            <a:schemeClr val="bg2">
                              <a:lumMod val="50000"/>
                            </a:schemeClr>
                          </a:solidFill>
                          <a:effectLst/>
                          <a:latin typeface="d2coding"/>
                        </a:rPr>
                        <a:t>my_list.append</a:t>
                      </a:r>
                      <a:r>
                        <a:rPr lang="en-US" b="0" dirty="0">
                          <a:solidFill>
                            <a:schemeClr val="bg2">
                              <a:lumMod val="50000"/>
                            </a:schemeClr>
                          </a:solidFill>
                          <a:effectLst/>
                          <a:latin typeface="d2coding"/>
                        </a:rPr>
                        <a:t>(7)</a:t>
                      </a:r>
                    </a:p>
                    <a:p>
                      <a:r>
                        <a:rPr lang="en-US" b="0" dirty="0" err="1">
                          <a:solidFill>
                            <a:schemeClr val="bg2">
                              <a:lumMod val="50000"/>
                            </a:schemeClr>
                          </a:solidFill>
                          <a:effectLst/>
                          <a:latin typeface="d2coding"/>
                        </a:rPr>
                        <a:t>my_list.append</a:t>
                      </a:r>
                      <a:r>
                        <a:rPr lang="en-US" b="0" dirty="0">
                          <a:solidFill>
                            <a:schemeClr val="bg2">
                              <a:lumMod val="50000"/>
                            </a:schemeClr>
                          </a:solidFill>
                          <a:effectLst/>
                          <a:latin typeface="d2coding"/>
                        </a:rPr>
                        <a:t>(8)</a:t>
                      </a:r>
                    </a:p>
                    <a:p>
                      <a:r>
                        <a:rPr lang="en-US" b="0" dirty="0" err="1">
                          <a:solidFill>
                            <a:schemeClr val="bg2">
                              <a:lumMod val="50000"/>
                            </a:schemeClr>
                          </a:solidFill>
                          <a:effectLst/>
                          <a:latin typeface="d2coding"/>
                        </a:rPr>
                        <a:t>my_list</a:t>
                      </a:r>
                      <a:endParaRPr lang="en-US" b="0" dirty="0">
                        <a:solidFill>
                          <a:schemeClr val="bg2">
                            <a:lumMod val="50000"/>
                          </a:schemeClr>
                        </a:solidFill>
                        <a:effectLst/>
                        <a:latin typeface="d2coding"/>
                      </a:endParaRPr>
                    </a:p>
                  </a:txBody>
                  <a:tcPr/>
                </a:tc>
                <a:tc>
                  <a:txBody>
                    <a:bodyPr/>
                    <a:lstStyle/>
                    <a:p>
                      <a:pPr latinLnBrk="1"/>
                      <a:endParaRPr lang="en-US" altLang="ko-KR" dirty="0">
                        <a:solidFill>
                          <a:schemeClr val="bg2">
                            <a:lumMod val="50000"/>
                          </a:schemeClr>
                        </a:solidFill>
                      </a:endParaRPr>
                    </a:p>
                    <a:p>
                      <a:pPr latinLnBrk="1"/>
                      <a:endParaRPr lang="en-US" altLang="ko-KR" dirty="0">
                        <a:solidFill>
                          <a:schemeClr val="bg2">
                            <a:lumMod val="50000"/>
                          </a:schemeClr>
                        </a:solidFill>
                      </a:endParaRPr>
                    </a:p>
                    <a:p>
                      <a:pPr latinLnBrk="1"/>
                      <a:endParaRPr lang="en-US" altLang="ko-KR" dirty="0">
                        <a:solidFill>
                          <a:schemeClr val="bg2">
                            <a:lumMod val="50000"/>
                          </a:schemeClr>
                        </a:solidFill>
                      </a:endParaRPr>
                    </a:p>
                    <a:p>
                      <a:pPr latinLnBrk="1"/>
                      <a:r>
                        <a:rPr lang="en-US" altLang="ko-KR" dirty="0">
                          <a:solidFill>
                            <a:schemeClr val="bg2">
                              <a:lumMod val="50000"/>
                            </a:schemeClr>
                          </a:solidFill>
                        </a:rPr>
                        <a:t>Returns [1, 2, 3, 4, 5, 6, 7, 8]</a:t>
                      </a:r>
                    </a:p>
                  </a:txBody>
                  <a:tcPr/>
                </a:tc>
                <a:extLst>
                  <a:ext uri="{0D108BD9-81ED-4DB2-BD59-A6C34878D82A}">
                    <a16:rowId xmlns:a16="http://schemas.microsoft.com/office/drawing/2014/main" val="3626114282"/>
                  </a:ext>
                </a:extLst>
              </a:tr>
            </a:tbl>
          </a:graphicData>
        </a:graphic>
      </p:graphicFrame>
      <p:graphicFrame>
        <p:nvGraphicFramePr>
          <p:cNvPr id="6" name="표 5">
            <a:extLst>
              <a:ext uri="{FF2B5EF4-FFF2-40B4-BE49-F238E27FC236}">
                <a16:creationId xmlns:a16="http://schemas.microsoft.com/office/drawing/2014/main" id="{7564D34A-EDC3-7788-929A-435FA7A76D51}"/>
              </a:ext>
            </a:extLst>
          </p:cNvPr>
          <p:cNvGraphicFramePr>
            <a:graphicFrameLocks noGrp="1"/>
          </p:cNvGraphicFramePr>
          <p:nvPr>
            <p:extLst>
              <p:ext uri="{D42A27DB-BD31-4B8C-83A1-F6EECF244321}">
                <p14:modId xmlns:p14="http://schemas.microsoft.com/office/powerpoint/2010/main" val="3264630617"/>
              </p:ext>
            </p:extLst>
          </p:nvPr>
        </p:nvGraphicFramePr>
        <p:xfrm>
          <a:off x="924911" y="3730715"/>
          <a:ext cx="6096000" cy="518160"/>
        </p:xfrm>
        <a:graphic>
          <a:graphicData uri="http://schemas.openxmlformats.org/drawingml/2006/table">
            <a:tbl>
              <a:tblPr firstRow="1" bandRow="1">
                <a:tableStyleId>{0324179D-5A76-4B28-A430-DBD8E55DE50D}</a:tableStyleId>
              </a:tblPr>
              <a:tblGrid>
                <a:gridCol w="2504089">
                  <a:extLst>
                    <a:ext uri="{9D8B030D-6E8A-4147-A177-3AD203B41FA5}">
                      <a16:colId xmlns:a16="http://schemas.microsoft.com/office/drawing/2014/main" val="164509861"/>
                    </a:ext>
                  </a:extLst>
                </a:gridCol>
                <a:gridCol w="3591911">
                  <a:extLst>
                    <a:ext uri="{9D8B030D-6E8A-4147-A177-3AD203B41FA5}">
                      <a16:colId xmlns:a16="http://schemas.microsoft.com/office/drawing/2014/main" val="2684426024"/>
                    </a:ext>
                  </a:extLst>
                </a:gridCol>
              </a:tblGrid>
              <a:tr h="370840">
                <a:tc>
                  <a:txBody>
                    <a:bodyPr/>
                    <a:lstStyle/>
                    <a:p>
                      <a:r>
                        <a:rPr lang="en-US" b="0" dirty="0" err="1">
                          <a:solidFill>
                            <a:schemeClr val="bg2">
                              <a:lumMod val="50000"/>
                            </a:schemeClr>
                          </a:solidFill>
                          <a:effectLst/>
                          <a:latin typeface="d2coding"/>
                        </a:rPr>
                        <a:t>my_list.remove</a:t>
                      </a:r>
                      <a:r>
                        <a:rPr lang="en-US" b="0" dirty="0">
                          <a:solidFill>
                            <a:schemeClr val="bg2">
                              <a:lumMod val="50000"/>
                            </a:schemeClr>
                          </a:solidFill>
                          <a:effectLst/>
                          <a:latin typeface="d2coding"/>
                        </a:rPr>
                        <a:t>(1)</a:t>
                      </a:r>
                    </a:p>
                    <a:p>
                      <a:r>
                        <a:rPr lang="en-US" b="0" dirty="0" err="1">
                          <a:solidFill>
                            <a:schemeClr val="bg2">
                              <a:lumMod val="50000"/>
                            </a:schemeClr>
                          </a:solidFill>
                          <a:effectLst/>
                          <a:latin typeface="d2coding"/>
                        </a:rPr>
                        <a:t>my_list</a:t>
                      </a:r>
                      <a:endParaRPr lang="en-US" b="0" dirty="0">
                        <a:solidFill>
                          <a:schemeClr val="bg2">
                            <a:lumMod val="50000"/>
                          </a:schemeClr>
                        </a:solidFill>
                        <a:effectLst/>
                        <a:latin typeface="d2coding"/>
                      </a:endParaRPr>
                    </a:p>
                  </a:txBody>
                  <a:tcPr/>
                </a:tc>
                <a:tc>
                  <a:txBody>
                    <a:bodyPr/>
                    <a:lstStyle/>
                    <a:p>
                      <a:pPr latinLnBrk="1"/>
                      <a:r>
                        <a:rPr lang="en-US" altLang="ko-KR" dirty="0">
                          <a:solidFill>
                            <a:schemeClr val="bg2">
                              <a:lumMod val="50000"/>
                            </a:schemeClr>
                          </a:solidFill>
                        </a:rPr>
                        <a:t>Removes the element with value 1</a:t>
                      </a:r>
                    </a:p>
                    <a:p>
                      <a:pPr latinLnBrk="1"/>
                      <a:r>
                        <a:rPr lang="en-US" altLang="ko-KR" dirty="0">
                          <a:solidFill>
                            <a:schemeClr val="bg2">
                              <a:lumMod val="50000"/>
                            </a:schemeClr>
                          </a:solidFill>
                        </a:rPr>
                        <a:t>Returns [2, 3, 4, 5, 6, 7, 8]</a:t>
                      </a:r>
                    </a:p>
                  </a:txBody>
                  <a:tcPr/>
                </a:tc>
                <a:extLst>
                  <a:ext uri="{0D108BD9-81ED-4DB2-BD59-A6C34878D82A}">
                    <a16:rowId xmlns:a16="http://schemas.microsoft.com/office/drawing/2014/main" val="3626114282"/>
                  </a:ext>
                </a:extLst>
              </a:tr>
            </a:tbl>
          </a:graphicData>
        </a:graphic>
      </p:graphicFrame>
      <p:graphicFrame>
        <p:nvGraphicFramePr>
          <p:cNvPr id="7" name="표 6">
            <a:extLst>
              <a:ext uri="{FF2B5EF4-FFF2-40B4-BE49-F238E27FC236}">
                <a16:creationId xmlns:a16="http://schemas.microsoft.com/office/drawing/2014/main" id="{A66EB8C2-5643-CF98-393F-3C277A042493}"/>
              </a:ext>
            </a:extLst>
          </p:cNvPr>
          <p:cNvGraphicFramePr>
            <a:graphicFrameLocks noGrp="1"/>
          </p:cNvGraphicFramePr>
          <p:nvPr>
            <p:extLst>
              <p:ext uri="{D42A27DB-BD31-4B8C-83A1-F6EECF244321}">
                <p14:modId xmlns:p14="http://schemas.microsoft.com/office/powerpoint/2010/main" val="3662523402"/>
              </p:ext>
            </p:extLst>
          </p:nvPr>
        </p:nvGraphicFramePr>
        <p:xfrm>
          <a:off x="924911" y="4303305"/>
          <a:ext cx="6096000" cy="518160"/>
        </p:xfrm>
        <a:graphic>
          <a:graphicData uri="http://schemas.openxmlformats.org/drawingml/2006/table">
            <a:tbl>
              <a:tblPr firstRow="1" bandRow="1">
                <a:tableStyleId>{0324179D-5A76-4B28-A430-DBD8E55DE50D}</a:tableStyleId>
              </a:tblPr>
              <a:tblGrid>
                <a:gridCol w="2504089">
                  <a:extLst>
                    <a:ext uri="{9D8B030D-6E8A-4147-A177-3AD203B41FA5}">
                      <a16:colId xmlns:a16="http://schemas.microsoft.com/office/drawing/2014/main" val="164509861"/>
                    </a:ext>
                  </a:extLst>
                </a:gridCol>
                <a:gridCol w="3591911">
                  <a:extLst>
                    <a:ext uri="{9D8B030D-6E8A-4147-A177-3AD203B41FA5}">
                      <a16:colId xmlns:a16="http://schemas.microsoft.com/office/drawing/2014/main" val="2684426024"/>
                    </a:ext>
                  </a:extLst>
                </a:gridCol>
              </a:tblGrid>
              <a:tr h="370840">
                <a:tc>
                  <a:txBody>
                    <a:bodyPr/>
                    <a:lstStyle/>
                    <a:p>
                      <a:r>
                        <a:rPr lang="en-US" b="0" dirty="0" err="1">
                          <a:solidFill>
                            <a:schemeClr val="bg2">
                              <a:lumMod val="50000"/>
                            </a:schemeClr>
                          </a:solidFill>
                          <a:effectLst/>
                          <a:latin typeface="d2coding"/>
                        </a:rPr>
                        <a:t>my_list.pop</a:t>
                      </a:r>
                      <a:r>
                        <a:rPr lang="en-US" b="0" dirty="0">
                          <a:solidFill>
                            <a:schemeClr val="bg2">
                              <a:lumMod val="50000"/>
                            </a:schemeClr>
                          </a:solidFill>
                          <a:effectLst/>
                          <a:latin typeface="d2coding"/>
                        </a:rPr>
                        <a:t>(3)</a:t>
                      </a:r>
                    </a:p>
                    <a:p>
                      <a:r>
                        <a:rPr lang="en-US" b="0" dirty="0" err="1">
                          <a:solidFill>
                            <a:schemeClr val="bg2">
                              <a:lumMod val="50000"/>
                            </a:schemeClr>
                          </a:solidFill>
                          <a:effectLst/>
                          <a:latin typeface="d2coding"/>
                        </a:rPr>
                        <a:t>my_list</a:t>
                      </a:r>
                      <a:endParaRPr lang="en-US" b="0" dirty="0">
                        <a:solidFill>
                          <a:schemeClr val="bg2">
                            <a:lumMod val="50000"/>
                          </a:schemeClr>
                        </a:solidFill>
                        <a:effectLst/>
                        <a:latin typeface="d2coding"/>
                      </a:endParaRPr>
                    </a:p>
                  </a:txBody>
                  <a:tcPr/>
                </a:tc>
                <a:tc>
                  <a:txBody>
                    <a:bodyPr/>
                    <a:lstStyle/>
                    <a:p>
                      <a:pPr latinLnBrk="1"/>
                      <a:r>
                        <a:rPr lang="en-US" altLang="ko-KR" dirty="0">
                          <a:solidFill>
                            <a:schemeClr val="bg2">
                              <a:lumMod val="50000"/>
                            </a:schemeClr>
                          </a:solidFill>
                        </a:rPr>
                        <a:t>Removes the element with index 3</a:t>
                      </a:r>
                    </a:p>
                    <a:p>
                      <a:pPr latinLnBrk="1"/>
                      <a:r>
                        <a:rPr lang="en-US" altLang="ko-KR" dirty="0">
                          <a:solidFill>
                            <a:schemeClr val="bg2">
                              <a:lumMod val="50000"/>
                            </a:schemeClr>
                          </a:solidFill>
                        </a:rPr>
                        <a:t>Returns [2, 3, 5, 6, 7, 8]</a:t>
                      </a:r>
                    </a:p>
                  </a:txBody>
                  <a:tcPr/>
                </a:tc>
                <a:extLst>
                  <a:ext uri="{0D108BD9-81ED-4DB2-BD59-A6C34878D82A}">
                    <a16:rowId xmlns:a16="http://schemas.microsoft.com/office/drawing/2014/main" val="3626114282"/>
                  </a:ext>
                </a:extLst>
              </a:tr>
            </a:tbl>
          </a:graphicData>
        </a:graphic>
      </p:graphicFrame>
    </p:spTree>
    <p:extLst>
      <p:ext uri="{BB962C8B-B14F-4D97-AF65-F5344CB8AC3E}">
        <p14:creationId xmlns:p14="http://schemas.microsoft.com/office/powerpoint/2010/main" val="1178285115"/>
      </p:ext>
    </p:extLst>
  </p:cSld>
  <p:clrMapOvr>
    <a:masterClrMapping/>
  </p:clrMapOvr>
</p:sld>
</file>

<file path=ppt/theme/theme1.xml><?xml version="1.0" encoding="utf-8"?>
<a:theme xmlns:a="http://schemas.openxmlformats.org/drawingml/2006/main" name="Livine Meeting XL by Slidesgo">
  <a:themeElements>
    <a:clrScheme name="Simple Light">
      <a:dk1>
        <a:srgbClr val="FFFFFF"/>
      </a:dk1>
      <a:lt1>
        <a:srgbClr val="FFFFFF"/>
      </a:lt1>
      <a:dk2>
        <a:srgbClr val="595959"/>
      </a:dk2>
      <a:lt2>
        <a:srgbClr val="EEEEEE"/>
      </a:lt2>
      <a:accent1>
        <a:srgbClr val="27316F"/>
      </a:accent1>
      <a:accent2>
        <a:srgbClr val="75C4C0"/>
      </a:accent2>
      <a:accent3>
        <a:srgbClr val="FFC800"/>
      </a:accent3>
      <a:accent4>
        <a:srgbClr val="FFFFFF"/>
      </a:accent4>
      <a:accent5>
        <a:srgbClr val="C2C2C2"/>
      </a:accent5>
      <a:accent6>
        <a:srgbClr val="F2F2F2"/>
      </a:accent6>
      <a:hlink>
        <a:srgbClr val="27316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5873</TotalTime>
  <Words>4455</Words>
  <Application>Microsoft Office PowerPoint</Application>
  <PresentationFormat>화면 슬라이드 쇼(16:9)</PresentationFormat>
  <Paragraphs>757</Paragraphs>
  <Slides>109</Slides>
  <Notes>10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109</vt:i4>
      </vt:variant>
    </vt:vector>
  </HeadingPairs>
  <TitlesOfParts>
    <vt:vector size="114" baseType="lpstr">
      <vt:lpstr>Montserrat Medium</vt:lpstr>
      <vt:lpstr>d2coding</vt:lpstr>
      <vt:lpstr>Arial</vt:lpstr>
      <vt:lpstr>Montserrat</vt:lpstr>
      <vt:lpstr>Livine Meeting XL by Slidesgo</vt:lpstr>
      <vt:lpstr>Python Basics</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USING visual studio code</vt:lpstr>
      <vt:lpstr>Lab</vt:lpstr>
      <vt:lpstr>Answer</vt:lpstr>
      <vt:lpstr>Data Types and Variables</vt:lpstr>
      <vt:lpstr>Data Types and Variables</vt:lpstr>
      <vt:lpstr>Data Types and Variables</vt:lpstr>
      <vt:lpstr>Data Types and Variables</vt:lpstr>
      <vt:lpstr>Lab</vt:lpstr>
      <vt:lpstr>Answer</vt:lpstr>
      <vt:lpstr>Data Types and Variables</vt:lpstr>
      <vt:lpstr>Data Types and Variables</vt:lpstr>
      <vt:lpstr>Data Types and Variables</vt:lpstr>
      <vt:lpstr>Lab</vt:lpstr>
      <vt:lpstr>Answer</vt:lpstr>
      <vt:lpstr>Lab</vt:lpstr>
      <vt:lpstr>Answer</vt:lpstr>
      <vt:lpstr>Lab</vt:lpstr>
      <vt:lpstr>Answer</vt:lpstr>
      <vt:lpstr>Data Types and Variables</vt:lpstr>
      <vt:lpstr>Comments</vt:lpstr>
      <vt:lpstr>Output</vt:lpstr>
      <vt:lpstr>Lab</vt:lpstr>
      <vt:lpstr>Answer</vt:lpstr>
      <vt:lpstr>Input</vt:lpstr>
      <vt:lpstr>Input</vt:lpstr>
      <vt:lpstr>Input</vt:lpstr>
      <vt:lpstr>Input</vt:lpstr>
      <vt:lpstr>Lab</vt:lpstr>
      <vt:lpstr>Answer</vt:lpstr>
      <vt:lpstr>Lab</vt:lpstr>
      <vt:lpstr>Answer</vt:lpstr>
      <vt:lpstr>Input</vt:lpstr>
      <vt:lpstr>Lab</vt:lpstr>
      <vt:lpstr>Answer</vt:lpstr>
      <vt:lpstr>Operators</vt:lpstr>
      <vt:lpstr>Operators</vt:lpstr>
      <vt:lpstr>Operators</vt:lpstr>
      <vt:lpstr>Operators</vt:lpstr>
      <vt:lpstr>Operators</vt:lpstr>
      <vt:lpstr>Operators</vt:lpstr>
      <vt:lpstr>Conditions</vt:lpstr>
      <vt:lpstr>Conditions</vt:lpstr>
      <vt:lpstr>Conditions</vt:lpstr>
      <vt:lpstr>Conditions</vt:lpstr>
      <vt:lpstr>Lab</vt:lpstr>
      <vt:lpstr>Answer</vt:lpstr>
      <vt:lpstr>Lab</vt:lpstr>
      <vt:lpstr>Answer</vt:lpstr>
      <vt:lpstr>Iteration(while)</vt:lpstr>
      <vt:lpstr>Iteration(while)</vt:lpstr>
      <vt:lpstr>Iteration(while)</vt:lpstr>
      <vt:lpstr>Iteration(for)</vt:lpstr>
      <vt:lpstr>Iteration(for)</vt:lpstr>
      <vt:lpstr>Lab</vt:lpstr>
      <vt:lpstr>Answer</vt:lpstr>
      <vt:lpstr>Answer</vt:lpstr>
      <vt:lpstr>Lab</vt:lpstr>
      <vt:lpstr>Answer</vt:lpstr>
      <vt:lpstr>Answer</vt:lpstr>
      <vt:lpstr>Lab</vt:lpstr>
      <vt:lpstr>Answer</vt:lpstr>
      <vt:lpstr>Answer</vt:lpstr>
      <vt:lpstr>List</vt:lpstr>
      <vt:lpstr>List</vt:lpstr>
      <vt:lpstr>List</vt:lpstr>
      <vt:lpstr>List</vt:lpstr>
      <vt:lpstr>List</vt:lpstr>
      <vt:lpstr>List</vt:lpstr>
      <vt:lpstr>List</vt:lpstr>
      <vt:lpstr>Lab</vt:lpstr>
      <vt:lpstr>Answer</vt:lpstr>
      <vt:lpstr>Lab</vt:lpstr>
      <vt:lpstr>Answer</vt:lpstr>
      <vt:lpstr>Lab</vt:lpstr>
      <vt:lpstr>Answer</vt:lpstr>
      <vt:lpstr>List</vt:lpstr>
      <vt:lpstr>Lab</vt:lpstr>
      <vt:lpstr>Answer</vt:lpstr>
      <vt:lpstr>Bonus: list comprehension</vt:lpstr>
      <vt:lpstr>List</vt:lpstr>
      <vt:lpstr>Answer</vt:lpstr>
      <vt:lpstr>List</vt:lpstr>
      <vt:lpstr>Answer</vt:lpstr>
      <vt:lpstr>Function</vt:lpstr>
      <vt:lpstr>Function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LIVINE MEETING</dc:title>
  <dc:creator>Annie Im</dc:creator>
  <cp:lastModifiedBy>혁재 홍</cp:lastModifiedBy>
  <cp:revision>51</cp:revision>
  <dcterms:modified xsi:type="dcterms:W3CDTF">2023-08-03T01:11:04Z</dcterms:modified>
</cp:coreProperties>
</file>